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59" r:id="rId1"/>
  </p:sldMasterIdLst>
  <p:notesMasterIdLst>
    <p:notesMasterId r:id="rId57"/>
  </p:notesMasterIdLst>
  <p:sldIdLst>
    <p:sldId id="256" r:id="rId2"/>
    <p:sldId id="280" r:id="rId3"/>
    <p:sldId id="334" r:id="rId4"/>
    <p:sldId id="286" r:id="rId5"/>
    <p:sldId id="287" r:id="rId6"/>
    <p:sldId id="288" r:id="rId7"/>
    <p:sldId id="289" r:id="rId8"/>
    <p:sldId id="290" r:id="rId9"/>
    <p:sldId id="282" r:id="rId10"/>
    <p:sldId id="281" r:id="rId11"/>
    <p:sldId id="279" r:id="rId12"/>
    <p:sldId id="291" r:id="rId13"/>
    <p:sldId id="295" r:id="rId14"/>
    <p:sldId id="271" r:id="rId15"/>
    <p:sldId id="278" r:id="rId16"/>
    <p:sldId id="317" r:id="rId17"/>
    <p:sldId id="296" r:id="rId18"/>
    <p:sldId id="269" r:id="rId19"/>
    <p:sldId id="306" r:id="rId20"/>
    <p:sldId id="270" r:id="rId21"/>
    <p:sldId id="329" r:id="rId22"/>
    <p:sldId id="330" r:id="rId23"/>
    <p:sldId id="331" r:id="rId24"/>
    <p:sldId id="332" r:id="rId25"/>
    <p:sldId id="276" r:id="rId26"/>
    <p:sldId id="310" r:id="rId27"/>
    <p:sldId id="319" r:id="rId28"/>
    <p:sldId id="307" r:id="rId29"/>
    <p:sldId id="311" r:id="rId30"/>
    <p:sldId id="312" r:id="rId31"/>
    <p:sldId id="313" r:id="rId32"/>
    <p:sldId id="324" r:id="rId33"/>
    <p:sldId id="318" r:id="rId34"/>
    <p:sldId id="320" r:id="rId35"/>
    <p:sldId id="321" r:id="rId36"/>
    <p:sldId id="309" r:id="rId37"/>
    <p:sldId id="325" r:id="rId38"/>
    <p:sldId id="322" r:id="rId39"/>
    <p:sldId id="323" r:id="rId40"/>
    <p:sldId id="326" r:id="rId41"/>
    <p:sldId id="294" r:id="rId42"/>
    <p:sldId id="305" r:id="rId43"/>
    <p:sldId id="297" r:id="rId44"/>
    <p:sldId id="298" r:id="rId45"/>
    <p:sldId id="299" r:id="rId46"/>
    <p:sldId id="300" r:id="rId47"/>
    <p:sldId id="327" r:id="rId48"/>
    <p:sldId id="302" r:id="rId49"/>
    <p:sldId id="303" r:id="rId50"/>
    <p:sldId id="304" r:id="rId51"/>
    <p:sldId id="308" r:id="rId52"/>
    <p:sldId id="316" r:id="rId53"/>
    <p:sldId id="333" r:id="rId54"/>
    <p:sldId id="328" r:id="rId55"/>
    <p:sldId id="263" r:id="rId5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FF00"/>
    <a:srgbClr val="FF0000"/>
    <a:srgbClr val="FF7C80"/>
  </p:clrMru>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45" autoAdjust="0"/>
    <p:restoredTop sz="94658" autoAdjust="0"/>
  </p:normalViewPr>
  <p:slideViewPr>
    <p:cSldViewPr snapToObjects="1">
      <p:cViewPr>
        <p:scale>
          <a:sx n="100" d="100"/>
          <a:sy n="100" d="100"/>
        </p:scale>
        <p:origin x="-33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SPACE\_WORK\&#1055;&#1088;&#1086;&#1077;&#1082;&#1090;&#1099;_W\&#1057;&#1090;&#1072;&#1090;&#1080;&#1089;&#1090;&#1080;&#1082;&#1072;%20&#1050;&#1044;\&#1047;&#1072;&#1087;&#1091;&#1089;&#1082;&#1080;%201957-2010.xlsx" TargetMode="External"/><Relationship Id="rId1" Type="http://schemas.openxmlformats.org/officeDocument/2006/relationships/image" Target="../media/image21.jpeg"/></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3.xml.rels><?xml version="1.0" encoding="UTF-8" standalone="yes"?>
<Relationships xmlns="http://schemas.openxmlformats.org/package/2006/relationships"><Relationship Id="rId2" Type="http://schemas.openxmlformats.org/officeDocument/2006/relationships/oleObject" Target="file:///E:\SPACE\_WORK\&#1055;&#1088;&#1086;&#1077;&#1082;&#1090;&#1099;_W\&#1057;&#1090;&#1072;&#1090;&#1080;&#1089;&#1090;&#1080;&#1082;&#1072;%20&#1050;&#1044;\&#1047;&#1072;&#1087;&#1091;&#1089;&#1082;&#1080;%201957-2010.xlsx" TargetMode="External"/><Relationship Id="rId1" Type="http://schemas.openxmlformats.org/officeDocument/2006/relationships/image" Target="../media/image21.jpeg"/></Relationships>
</file>

<file path=ppt/charts/_rels/chart4.xml.rels><?xml version="1.0" encoding="UTF-8" standalone="yes"?>
<Relationships xmlns="http://schemas.openxmlformats.org/package/2006/relationships"><Relationship Id="rId2" Type="http://schemas.openxmlformats.org/officeDocument/2006/relationships/oleObject" Target="file:///E:\SPACE\_WORK\&#1055;&#1088;&#1086;&#1077;&#1082;&#1090;&#1099;_W\&#1054;&#1073;&#1079;&#1086;&#1088;_&#1046;\2006-2010.xlsx" TargetMode="External"/><Relationship Id="rId1" Type="http://schemas.openxmlformats.org/officeDocument/2006/relationships/image" Target="../media/image21.jpeg"/></Relationships>
</file>

<file path=ppt/charts/_rels/chart5.xml.rels><?xml version="1.0" encoding="UTF-8" standalone="yes"?>
<Relationships xmlns="http://schemas.openxmlformats.org/package/2006/relationships"><Relationship Id="rId2" Type="http://schemas.openxmlformats.org/officeDocument/2006/relationships/oleObject" Target="file:///E:\SPACE\_WORK\&#1055;&#1088;&#1086;&#1077;&#1082;&#1090;&#1099;_W\&#1054;&#1073;&#1079;&#1086;&#1088;_&#1046;\2006-2010.xlsx" TargetMode="External"/><Relationship Id="rId1" Type="http://schemas.openxmlformats.org/officeDocument/2006/relationships/image" Target="../media/image21.jpeg"/></Relationships>
</file>

<file path=ppt/charts/_rels/chart6.xml.rels><?xml version="1.0" encoding="UTF-8" standalone="yes"?>
<Relationships xmlns="http://schemas.openxmlformats.org/package/2006/relationships"><Relationship Id="rId2" Type="http://schemas.openxmlformats.org/officeDocument/2006/relationships/oleObject" Target="file:///E:\SPACE\_WORK\&#1055;&#1088;&#1086;&#1077;&#1082;&#1090;&#1099;_W\&#1054;&#1073;&#1079;&#1086;&#1088;_&#1046;\2006-2010.xlsx" TargetMode="External"/><Relationship Id="rId1" Type="http://schemas.openxmlformats.org/officeDocument/2006/relationships/image" Target="../media/image21.jpe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plotArea>
      <c:layout/>
      <c:lineChart>
        <c:grouping val="standard"/>
        <c:ser>
          <c:idx val="0"/>
          <c:order val="0"/>
          <c:tx>
            <c:strRef>
              <c:f>св!$B$1</c:f>
              <c:strCache>
                <c:ptCount val="1"/>
                <c:pt idx="0">
                  <c:v>The Earth</c:v>
                </c:pt>
              </c:strCache>
            </c:strRef>
          </c:tx>
          <c:spPr>
            <a:ln>
              <a:solidFill>
                <a:srgbClr val="00B050"/>
              </a:solidFill>
            </a:ln>
          </c:spPr>
          <c:marker>
            <c:symbol val="none"/>
          </c:marker>
          <c:cat>
            <c:numRef>
              <c:f>св!$A$2:$A$55</c:f>
              <c:numCache>
                <c:formatCode>General</c:formatCode>
                <c:ptCount val="54"/>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numCache>
            </c:numRef>
          </c:cat>
          <c:val>
            <c:numRef>
              <c:f>св!$B$2:$B$55</c:f>
              <c:numCache>
                <c:formatCode>General</c:formatCode>
                <c:ptCount val="54"/>
                <c:pt idx="0">
                  <c:v>2</c:v>
                </c:pt>
                <c:pt idx="1">
                  <c:v>8</c:v>
                </c:pt>
                <c:pt idx="2">
                  <c:v>14</c:v>
                </c:pt>
                <c:pt idx="3">
                  <c:v>19</c:v>
                </c:pt>
                <c:pt idx="4">
                  <c:v>35</c:v>
                </c:pt>
                <c:pt idx="5">
                  <c:v>72</c:v>
                </c:pt>
                <c:pt idx="6">
                  <c:v>55</c:v>
                </c:pt>
                <c:pt idx="7">
                  <c:v>87</c:v>
                </c:pt>
                <c:pt idx="8">
                  <c:v>112</c:v>
                </c:pt>
                <c:pt idx="9">
                  <c:v>118</c:v>
                </c:pt>
                <c:pt idx="10">
                  <c:v>127</c:v>
                </c:pt>
                <c:pt idx="11">
                  <c:v>119</c:v>
                </c:pt>
                <c:pt idx="12">
                  <c:v>110</c:v>
                </c:pt>
                <c:pt idx="13">
                  <c:v>114</c:v>
                </c:pt>
                <c:pt idx="14">
                  <c:v>120</c:v>
                </c:pt>
                <c:pt idx="15">
                  <c:v>106</c:v>
                </c:pt>
                <c:pt idx="16">
                  <c:v>109</c:v>
                </c:pt>
                <c:pt idx="17">
                  <c:v>106</c:v>
                </c:pt>
                <c:pt idx="18">
                  <c:v>125</c:v>
                </c:pt>
                <c:pt idx="19">
                  <c:v>128</c:v>
                </c:pt>
                <c:pt idx="20">
                  <c:v>124</c:v>
                </c:pt>
                <c:pt idx="21">
                  <c:v>124</c:v>
                </c:pt>
                <c:pt idx="22">
                  <c:v>106</c:v>
                </c:pt>
                <c:pt idx="23">
                  <c:v>105</c:v>
                </c:pt>
                <c:pt idx="24">
                  <c:v>123</c:v>
                </c:pt>
                <c:pt idx="25">
                  <c:v>121</c:v>
                </c:pt>
                <c:pt idx="26">
                  <c:v>127</c:v>
                </c:pt>
                <c:pt idx="27">
                  <c:v>129</c:v>
                </c:pt>
                <c:pt idx="28">
                  <c:v>121</c:v>
                </c:pt>
                <c:pt idx="29">
                  <c:v>103</c:v>
                </c:pt>
                <c:pt idx="30">
                  <c:v>110</c:v>
                </c:pt>
                <c:pt idx="31">
                  <c:v>116</c:v>
                </c:pt>
                <c:pt idx="32">
                  <c:v>101</c:v>
                </c:pt>
                <c:pt idx="33">
                  <c:v>116</c:v>
                </c:pt>
                <c:pt idx="34">
                  <c:v>88</c:v>
                </c:pt>
                <c:pt idx="35">
                  <c:v>95</c:v>
                </c:pt>
                <c:pt idx="36">
                  <c:v>79</c:v>
                </c:pt>
                <c:pt idx="37">
                  <c:v>89</c:v>
                </c:pt>
                <c:pt idx="38">
                  <c:v>74</c:v>
                </c:pt>
                <c:pt idx="39">
                  <c:v>73</c:v>
                </c:pt>
                <c:pt idx="40">
                  <c:v>86</c:v>
                </c:pt>
                <c:pt idx="41">
                  <c:v>77</c:v>
                </c:pt>
                <c:pt idx="42">
                  <c:v>73</c:v>
                </c:pt>
                <c:pt idx="43">
                  <c:v>82</c:v>
                </c:pt>
                <c:pt idx="44">
                  <c:v>58</c:v>
                </c:pt>
                <c:pt idx="45">
                  <c:v>62</c:v>
                </c:pt>
                <c:pt idx="46">
                  <c:v>61</c:v>
                </c:pt>
                <c:pt idx="47">
                  <c:v>53</c:v>
                </c:pt>
                <c:pt idx="48">
                  <c:v>52</c:v>
                </c:pt>
                <c:pt idx="49">
                  <c:v>63</c:v>
                </c:pt>
                <c:pt idx="50">
                  <c:v>65</c:v>
                </c:pt>
                <c:pt idx="51">
                  <c:v>67</c:v>
                </c:pt>
                <c:pt idx="52">
                  <c:v>75</c:v>
                </c:pt>
                <c:pt idx="53">
                  <c:v>70</c:v>
                </c:pt>
              </c:numCache>
            </c:numRef>
          </c:val>
        </c:ser>
        <c:ser>
          <c:idx val="1"/>
          <c:order val="1"/>
          <c:tx>
            <c:strRef>
              <c:f>св!$C$1</c:f>
              <c:strCache>
                <c:ptCount val="1"/>
                <c:pt idx="0">
                  <c:v>Ru</c:v>
                </c:pt>
              </c:strCache>
            </c:strRef>
          </c:tx>
          <c:spPr>
            <a:ln>
              <a:solidFill>
                <a:schemeClr val="bg2">
                  <a:lumMod val="75000"/>
                </a:schemeClr>
              </a:solidFill>
            </a:ln>
          </c:spPr>
          <c:marker>
            <c:symbol val="none"/>
          </c:marker>
          <c:cat>
            <c:numRef>
              <c:f>св!$A$2:$A$55</c:f>
              <c:numCache>
                <c:formatCode>General</c:formatCode>
                <c:ptCount val="54"/>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numCache>
            </c:numRef>
          </c:cat>
          <c:val>
            <c:numRef>
              <c:f>св!$C$2:$C$55</c:f>
              <c:numCache>
                <c:formatCode>General</c:formatCode>
                <c:ptCount val="54"/>
                <c:pt idx="0">
                  <c:v>2</c:v>
                </c:pt>
                <c:pt idx="1">
                  <c:v>1</c:v>
                </c:pt>
                <c:pt idx="2">
                  <c:v>3</c:v>
                </c:pt>
                <c:pt idx="3">
                  <c:v>3</c:v>
                </c:pt>
                <c:pt idx="4">
                  <c:v>6</c:v>
                </c:pt>
                <c:pt idx="5">
                  <c:v>20</c:v>
                </c:pt>
                <c:pt idx="6">
                  <c:v>17</c:v>
                </c:pt>
                <c:pt idx="7">
                  <c:v>30</c:v>
                </c:pt>
                <c:pt idx="8">
                  <c:v>48</c:v>
                </c:pt>
                <c:pt idx="9">
                  <c:v>44</c:v>
                </c:pt>
                <c:pt idx="10">
                  <c:v>66</c:v>
                </c:pt>
                <c:pt idx="11">
                  <c:v>74</c:v>
                </c:pt>
                <c:pt idx="12">
                  <c:v>70</c:v>
                </c:pt>
                <c:pt idx="13">
                  <c:v>81</c:v>
                </c:pt>
                <c:pt idx="14">
                  <c:v>83</c:v>
                </c:pt>
                <c:pt idx="15">
                  <c:v>74</c:v>
                </c:pt>
                <c:pt idx="16">
                  <c:v>86</c:v>
                </c:pt>
                <c:pt idx="17">
                  <c:v>81</c:v>
                </c:pt>
                <c:pt idx="18">
                  <c:v>89</c:v>
                </c:pt>
                <c:pt idx="19">
                  <c:v>99</c:v>
                </c:pt>
                <c:pt idx="20">
                  <c:v>98</c:v>
                </c:pt>
                <c:pt idx="21">
                  <c:v>88</c:v>
                </c:pt>
                <c:pt idx="22">
                  <c:v>87</c:v>
                </c:pt>
                <c:pt idx="23">
                  <c:v>89</c:v>
                </c:pt>
                <c:pt idx="24">
                  <c:v>98</c:v>
                </c:pt>
                <c:pt idx="25">
                  <c:v>101</c:v>
                </c:pt>
                <c:pt idx="26">
                  <c:v>98</c:v>
                </c:pt>
                <c:pt idx="27">
                  <c:v>97</c:v>
                </c:pt>
                <c:pt idx="28">
                  <c:v>98</c:v>
                </c:pt>
                <c:pt idx="29">
                  <c:v>91</c:v>
                </c:pt>
                <c:pt idx="30">
                  <c:v>95</c:v>
                </c:pt>
                <c:pt idx="31">
                  <c:v>90</c:v>
                </c:pt>
                <c:pt idx="32">
                  <c:v>74</c:v>
                </c:pt>
                <c:pt idx="33">
                  <c:v>75</c:v>
                </c:pt>
                <c:pt idx="34">
                  <c:v>59</c:v>
                </c:pt>
                <c:pt idx="35">
                  <c:v>54</c:v>
                </c:pt>
                <c:pt idx="36">
                  <c:v>47</c:v>
                </c:pt>
                <c:pt idx="37">
                  <c:v>48</c:v>
                </c:pt>
                <c:pt idx="38">
                  <c:v>32</c:v>
                </c:pt>
                <c:pt idx="39">
                  <c:v>25</c:v>
                </c:pt>
                <c:pt idx="40">
                  <c:v>28</c:v>
                </c:pt>
                <c:pt idx="41">
                  <c:v>24</c:v>
                </c:pt>
                <c:pt idx="42">
                  <c:v>28</c:v>
                </c:pt>
                <c:pt idx="43">
                  <c:v>37</c:v>
                </c:pt>
                <c:pt idx="44">
                  <c:v>25</c:v>
                </c:pt>
                <c:pt idx="45">
                  <c:v>25</c:v>
                </c:pt>
                <c:pt idx="46">
                  <c:v>24</c:v>
                </c:pt>
                <c:pt idx="47">
                  <c:v>25</c:v>
                </c:pt>
                <c:pt idx="48">
                  <c:v>27</c:v>
                </c:pt>
                <c:pt idx="49">
                  <c:v>29</c:v>
                </c:pt>
                <c:pt idx="50">
                  <c:v>25</c:v>
                </c:pt>
                <c:pt idx="51">
                  <c:v>32</c:v>
                </c:pt>
                <c:pt idx="52">
                  <c:v>33</c:v>
                </c:pt>
                <c:pt idx="53">
                  <c:v>30</c:v>
                </c:pt>
              </c:numCache>
            </c:numRef>
          </c:val>
        </c:ser>
        <c:ser>
          <c:idx val="2"/>
          <c:order val="2"/>
          <c:tx>
            <c:strRef>
              <c:f>св!$D$1</c:f>
              <c:strCache>
                <c:ptCount val="1"/>
                <c:pt idx="0">
                  <c:v>Us</c:v>
                </c:pt>
              </c:strCache>
            </c:strRef>
          </c:tx>
          <c:spPr>
            <a:ln>
              <a:solidFill>
                <a:srgbClr val="FFC000"/>
              </a:solidFill>
            </a:ln>
          </c:spPr>
          <c:marker>
            <c:symbol val="none"/>
          </c:marker>
          <c:cat>
            <c:numRef>
              <c:f>св!$A$2:$A$55</c:f>
              <c:numCache>
                <c:formatCode>General</c:formatCode>
                <c:ptCount val="54"/>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numCache>
            </c:numRef>
          </c:cat>
          <c:val>
            <c:numRef>
              <c:f>св!$D$2:$D$55</c:f>
              <c:numCache>
                <c:formatCode>General</c:formatCode>
                <c:ptCount val="54"/>
                <c:pt idx="1">
                  <c:v>7</c:v>
                </c:pt>
                <c:pt idx="2">
                  <c:v>11</c:v>
                </c:pt>
                <c:pt idx="3">
                  <c:v>16</c:v>
                </c:pt>
                <c:pt idx="4">
                  <c:v>29</c:v>
                </c:pt>
                <c:pt idx="5">
                  <c:v>52</c:v>
                </c:pt>
                <c:pt idx="6">
                  <c:v>38</c:v>
                </c:pt>
                <c:pt idx="7">
                  <c:v>57</c:v>
                </c:pt>
                <c:pt idx="8">
                  <c:v>63</c:v>
                </c:pt>
                <c:pt idx="9">
                  <c:v>73</c:v>
                </c:pt>
                <c:pt idx="10">
                  <c:v>58</c:v>
                </c:pt>
                <c:pt idx="11">
                  <c:v>45</c:v>
                </c:pt>
                <c:pt idx="12">
                  <c:v>40</c:v>
                </c:pt>
                <c:pt idx="13">
                  <c:v>29</c:v>
                </c:pt>
                <c:pt idx="14">
                  <c:v>32</c:v>
                </c:pt>
                <c:pt idx="15">
                  <c:v>31</c:v>
                </c:pt>
                <c:pt idx="16">
                  <c:v>23</c:v>
                </c:pt>
                <c:pt idx="17">
                  <c:v>24</c:v>
                </c:pt>
                <c:pt idx="18">
                  <c:v>28</c:v>
                </c:pt>
                <c:pt idx="19">
                  <c:v>26</c:v>
                </c:pt>
                <c:pt idx="20">
                  <c:v>24</c:v>
                </c:pt>
                <c:pt idx="21">
                  <c:v>32</c:v>
                </c:pt>
                <c:pt idx="22">
                  <c:v>16</c:v>
                </c:pt>
                <c:pt idx="23">
                  <c:v>13</c:v>
                </c:pt>
                <c:pt idx="24">
                  <c:v>18</c:v>
                </c:pt>
                <c:pt idx="25">
                  <c:v>18</c:v>
                </c:pt>
                <c:pt idx="26">
                  <c:v>22</c:v>
                </c:pt>
                <c:pt idx="27">
                  <c:v>22</c:v>
                </c:pt>
                <c:pt idx="28">
                  <c:v>17</c:v>
                </c:pt>
                <c:pt idx="29">
                  <c:v>6</c:v>
                </c:pt>
                <c:pt idx="30">
                  <c:v>8</c:v>
                </c:pt>
                <c:pt idx="31">
                  <c:v>12</c:v>
                </c:pt>
                <c:pt idx="32">
                  <c:v>18</c:v>
                </c:pt>
                <c:pt idx="33">
                  <c:v>27</c:v>
                </c:pt>
                <c:pt idx="34">
                  <c:v>18</c:v>
                </c:pt>
                <c:pt idx="35">
                  <c:v>28</c:v>
                </c:pt>
                <c:pt idx="36">
                  <c:v>23</c:v>
                </c:pt>
                <c:pt idx="37">
                  <c:v>26</c:v>
                </c:pt>
                <c:pt idx="38">
                  <c:v>27</c:v>
                </c:pt>
                <c:pt idx="39">
                  <c:v>33</c:v>
                </c:pt>
                <c:pt idx="40">
                  <c:v>37</c:v>
                </c:pt>
                <c:pt idx="41">
                  <c:v>34</c:v>
                </c:pt>
                <c:pt idx="42">
                  <c:v>30</c:v>
                </c:pt>
                <c:pt idx="43">
                  <c:v>28</c:v>
                </c:pt>
                <c:pt idx="44">
                  <c:v>21</c:v>
                </c:pt>
                <c:pt idx="45">
                  <c:v>17</c:v>
                </c:pt>
                <c:pt idx="46">
                  <c:v>23</c:v>
                </c:pt>
                <c:pt idx="47">
                  <c:v>16</c:v>
                </c:pt>
                <c:pt idx="48">
                  <c:v>12</c:v>
                </c:pt>
                <c:pt idx="49">
                  <c:v>17</c:v>
                </c:pt>
                <c:pt idx="50">
                  <c:v>18</c:v>
                </c:pt>
                <c:pt idx="51">
                  <c:v>14</c:v>
                </c:pt>
                <c:pt idx="52">
                  <c:v>23</c:v>
                </c:pt>
                <c:pt idx="53">
                  <c:v>15</c:v>
                </c:pt>
              </c:numCache>
            </c:numRef>
          </c:val>
        </c:ser>
        <c:ser>
          <c:idx val="3"/>
          <c:order val="3"/>
          <c:tx>
            <c:strRef>
              <c:f>св!$E$1</c:f>
              <c:strCache>
                <c:ptCount val="1"/>
                <c:pt idx="0">
                  <c:v>Other</c:v>
                </c:pt>
              </c:strCache>
            </c:strRef>
          </c:tx>
          <c:spPr>
            <a:ln>
              <a:solidFill>
                <a:srgbClr val="7030A0"/>
              </a:solidFill>
            </a:ln>
          </c:spPr>
          <c:marker>
            <c:symbol val="none"/>
          </c:marker>
          <c:cat>
            <c:numRef>
              <c:f>св!$A$2:$A$55</c:f>
              <c:numCache>
                <c:formatCode>General</c:formatCode>
                <c:ptCount val="54"/>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numCache>
            </c:numRef>
          </c:cat>
          <c:val>
            <c:numRef>
              <c:f>св!$E$2:$E$55</c:f>
              <c:numCache>
                <c:formatCode>General</c:formatCode>
                <c:ptCount val="54"/>
                <c:pt idx="8">
                  <c:v>1</c:v>
                </c:pt>
                <c:pt idx="9">
                  <c:v>1</c:v>
                </c:pt>
                <c:pt idx="10">
                  <c:v>3</c:v>
                </c:pt>
                <c:pt idx="11">
                  <c:v>0</c:v>
                </c:pt>
                <c:pt idx="12">
                  <c:v>0</c:v>
                </c:pt>
                <c:pt idx="13">
                  <c:v>4</c:v>
                </c:pt>
                <c:pt idx="14">
                  <c:v>5</c:v>
                </c:pt>
                <c:pt idx="15">
                  <c:v>1</c:v>
                </c:pt>
                <c:pt idx="16">
                  <c:v>0</c:v>
                </c:pt>
                <c:pt idx="17">
                  <c:v>1</c:v>
                </c:pt>
                <c:pt idx="18">
                  <c:v>8</c:v>
                </c:pt>
                <c:pt idx="19">
                  <c:v>3</c:v>
                </c:pt>
                <c:pt idx="20">
                  <c:v>2</c:v>
                </c:pt>
                <c:pt idx="21">
                  <c:v>4</c:v>
                </c:pt>
                <c:pt idx="22">
                  <c:v>3</c:v>
                </c:pt>
                <c:pt idx="23">
                  <c:v>3</c:v>
                </c:pt>
                <c:pt idx="24">
                  <c:v>7</c:v>
                </c:pt>
                <c:pt idx="25">
                  <c:v>2</c:v>
                </c:pt>
                <c:pt idx="26">
                  <c:v>7</c:v>
                </c:pt>
                <c:pt idx="27">
                  <c:v>10</c:v>
                </c:pt>
                <c:pt idx="28">
                  <c:v>6</c:v>
                </c:pt>
                <c:pt idx="29">
                  <c:v>6</c:v>
                </c:pt>
                <c:pt idx="30">
                  <c:v>7</c:v>
                </c:pt>
                <c:pt idx="31">
                  <c:v>14</c:v>
                </c:pt>
                <c:pt idx="32">
                  <c:v>9</c:v>
                </c:pt>
                <c:pt idx="33">
                  <c:v>14</c:v>
                </c:pt>
                <c:pt idx="34">
                  <c:v>11</c:v>
                </c:pt>
                <c:pt idx="35">
                  <c:v>13</c:v>
                </c:pt>
                <c:pt idx="36">
                  <c:v>9</c:v>
                </c:pt>
                <c:pt idx="37">
                  <c:v>15</c:v>
                </c:pt>
                <c:pt idx="38">
                  <c:v>15</c:v>
                </c:pt>
                <c:pt idx="39">
                  <c:v>15</c:v>
                </c:pt>
                <c:pt idx="40">
                  <c:v>21</c:v>
                </c:pt>
                <c:pt idx="41">
                  <c:v>19</c:v>
                </c:pt>
                <c:pt idx="42">
                  <c:v>15</c:v>
                </c:pt>
                <c:pt idx="43">
                  <c:v>17</c:v>
                </c:pt>
                <c:pt idx="44">
                  <c:v>12</c:v>
                </c:pt>
                <c:pt idx="45">
                  <c:v>20</c:v>
                </c:pt>
                <c:pt idx="46">
                  <c:v>14</c:v>
                </c:pt>
                <c:pt idx="47">
                  <c:v>12</c:v>
                </c:pt>
                <c:pt idx="48">
                  <c:v>13</c:v>
                </c:pt>
                <c:pt idx="49">
                  <c:v>17</c:v>
                </c:pt>
                <c:pt idx="50">
                  <c:v>22</c:v>
                </c:pt>
                <c:pt idx="51">
                  <c:v>21</c:v>
                </c:pt>
                <c:pt idx="52">
                  <c:v>19</c:v>
                </c:pt>
                <c:pt idx="53">
                  <c:v>25</c:v>
                </c:pt>
              </c:numCache>
            </c:numRef>
          </c:val>
        </c:ser>
        <c:marker val="1"/>
        <c:axId val="43224448"/>
        <c:axId val="43299968"/>
      </c:lineChart>
      <c:dateAx>
        <c:axId val="43224448"/>
        <c:scaling>
          <c:orientation val="minMax"/>
        </c:scaling>
        <c:axPos val="b"/>
        <c:numFmt formatCode="General" sourceLinked="1"/>
        <c:tickLblPos val="nextTo"/>
        <c:txPr>
          <a:bodyPr/>
          <a:lstStyle/>
          <a:p>
            <a:pPr>
              <a:defRPr sz="1200" b="1" i="0" baseline="0">
                <a:solidFill>
                  <a:srgbClr val="000000"/>
                </a:solidFill>
              </a:defRPr>
            </a:pPr>
            <a:endParaRPr lang="ru-RU"/>
          </a:p>
        </c:txPr>
        <c:crossAx val="43299968"/>
        <c:crosses val="autoZero"/>
        <c:lblOffset val="100"/>
        <c:baseTimeUnit val="days"/>
      </c:dateAx>
      <c:valAx>
        <c:axId val="43299968"/>
        <c:scaling>
          <c:orientation val="minMax"/>
        </c:scaling>
        <c:axPos val="l"/>
        <c:majorGridlines/>
        <c:numFmt formatCode="General" sourceLinked="1"/>
        <c:tickLblPos val="nextTo"/>
        <c:txPr>
          <a:bodyPr/>
          <a:lstStyle/>
          <a:p>
            <a:pPr>
              <a:defRPr b="1" i="0" baseline="0">
                <a:solidFill>
                  <a:srgbClr val="000000"/>
                </a:solidFill>
              </a:defRPr>
            </a:pPr>
            <a:endParaRPr lang="ru-RU"/>
          </a:p>
        </c:txPr>
        <c:crossAx val="43224448"/>
        <c:crosses val="autoZero"/>
        <c:crossBetween val="between"/>
      </c:valAx>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c:spPr>
    </c:plotArea>
    <c:legend>
      <c:legendPos val="b"/>
      <c:layout/>
      <c:spPr>
        <a:ln>
          <a:solidFill>
            <a:schemeClr val="bg2">
              <a:lumMod val="50000"/>
            </a:schemeClr>
          </a:solidFill>
        </a:ln>
      </c:spPr>
      <c:txPr>
        <a:bodyPr/>
        <a:lstStyle/>
        <a:p>
          <a:pPr>
            <a:defRPr sz="1000" b="1" i="0" baseline="0">
              <a:solidFill>
                <a:schemeClr val="bg2">
                  <a:lumMod val="75000"/>
                </a:schemeClr>
              </a:solidFill>
            </a:defRPr>
          </a:pPr>
          <a:endParaRPr lang="ru-RU"/>
        </a:p>
      </c:txPr>
    </c:legend>
    <c:plotVisOnly val="1"/>
  </c:chart>
  <c:spPr>
    <a:blipFill>
      <a:blip xmlns:r="http://schemas.openxmlformats.org/officeDocument/2006/relationships" r:embed="rId1"/>
      <a:tile tx="0" ty="0" sx="100000" sy="100000" flip="none" algn="tl"/>
    </a:blipFill>
  </c:sp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perspective val="0"/>
    </c:view3D>
    <c:plotArea>
      <c:layout>
        <c:manualLayout>
          <c:layoutTarget val="inner"/>
          <c:xMode val="edge"/>
          <c:yMode val="edge"/>
          <c:x val="7.5177360993624029E-2"/>
          <c:y val="0.21309215925474106"/>
          <c:w val="0.85248226950354611"/>
          <c:h val="0.50421940928270037"/>
        </c:manualLayout>
      </c:layout>
      <c:pie3DChart>
        <c:varyColors val="1"/>
        <c:ser>
          <c:idx val="0"/>
          <c:order val="0"/>
          <c:tx>
            <c:strRef>
              <c:f>Sheet1!$A$2</c:f>
              <c:strCache>
                <c:ptCount val="1"/>
              </c:strCache>
            </c:strRef>
          </c:tx>
          <c:spPr>
            <a:solidFill>
              <a:schemeClr val="accent1"/>
            </a:solidFill>
            <a:ln w="12700">
              <a:solidFill>
                <a:schemeClr val="tx1"/>
              </a:solidFill>
              <a:prstDash val="solid"/>
            </a:ln>
          </c:spPr>
          <c:explosion val="25"/>
          <c:dPt>
            <c:idx val="0"/>
            <c:spPr>
              <a:solidFill>
                <a:srgbClr val="FFFF00"/>
              </a:solidFill>
              <a:ln w="12700">
                <a:solidFill>
                  <a:schemeClr val="tx1"/>
                </a:solidFill>
                <a:prstDash val="solid"/>
              </a:ln>
            </c:spPr>
          </c:dPt>
          <c:dPt>
            <c:idx val="1"/>
            <c:spPr>
              <a:solidFill>
                <a:srgbClr val="FF99CC"/>
              </a:solidFill>
              <a:ln w="12700">
                <a:solidFill>
                  <a:schemeClr val="tx1"/>
                </a:solidFill>
                <a:prstDash val="solid"/>
              </a:ln>
            </c:spPr>
          </c:dPt>
          <c:dPt>
            <c:idx val="2"/>
            <c:spPr>
              <a:solidFill>
                <a:srgbClr val="00FFFF"/>
              </a:solidFill>
              <a:ln w="12700">
                <a:solidFill>
                  <a:schemeClr val="tx1"/>
                </a:solidFill>
                <a:prstDash val="solid"/>
              </a:ln>
            </c:spPr>
          </c:dPt>
          <c:dLbls>
            <c:dLbl>
              <c:idx val="0"/>
              <c:layout/>
              <c:showVal val="1"/>
            </c:dLbl>
            <c:dLbl>
              <c:idx val="1"/>
              <c:layout/>
              <c:showVal val="1"/>
            </c:dLbl>
            <c:dLbl>
              <c:idx val="2"/>
              <c:layout/>
              <c:showVal val="1"/>
            </c:dLbl>
            <c:delete val="1"/>
          </c:dLbls>
          <c:cat>
            <c:strRef>
              <c:f>Sheet1!$B$1:$D$1</c:f>
              <c:strCache>
                <c:ptCount val="3"/>
                <c:pt idx="0">
                  <c:v>Прочие</c:v>
                </c:pt>
                <c:pt idx="1">
                  <c:v>Промышленность</c:v>
                </c:pt>
                <c:pt idx="2">
                  <c:v>ОКР и Наука</c:v>
                </c:pt>
              </c:strCache>
            </c:strRef>
          </c:cat>
          <c:val>
            <c:numRef>
              <c:f>Sheet1!$B$2:$D$2</c:f>
              <c:numCache>
                <c:formatCode>0.00%</c:formatCode>
                <c:ptCount val="3"/>
                <c:pt idx="0">
                  <c:v>0.112</c:v>
                </c:pt>
                <c:pt idx="1">
                  <c:v>0.27600000000000002</c:v>
                </c:pt>
                <c:pt idx="2">
                  <c:v>0.58899999999999997</c:v>
                </c:pt>
              </c:numCache>
            </c:numRef>
          </c:val>
        </c:ser>
        <c:ser>
          <c:idx val="1"/>
          <c:order val="1"/>
          <c:tx>
            <c:strRef>
              <c:f>Sheet1!$A$3</c:f>
              <c:strCache>
                <c:ptCount val="1"/>
              </c:strCache>
            </c:strRef>
          </c:tx>
          <c:spPr>
            <a:solidFill>
              <a:schemeClr val="accent2"/>
            </a:solidFill>
            <a:ln w="12700">
              <a:solidFill>
                <a:schemeClr val="tx1"/>
              </a:solidFill>
              <a:prstDash val="solid"/>
            </a:ln>
          </c:spPr>
          <c:explosion val="25"/>
          <c:dPt>
            <c:idx val="0"/>
            <c:spPr>
              <a:solidFill>
                <a:schemeClr val="accent1"/>
              </a:solidFill>
              <a:ln w="12700">
                <a:solidFill>
                  <a:schemeClr val="tx1"/>
                </a:solidFill>
                <a:prstDash val="solid"/>
              </a:ln>
            </c:spPr>
          </c:dPt>
          <c:dPt>
            <c:idx val="2"/>
            <c:spPr>
              <a:solidFill>
                <a:schemeClr val="hlink"/>
              </a:solidFill>
              <a:ln w="12700">
                <a:solidFill>
                  <a:schemeClr val="tx1"/>
                </a:solidFill>
                <a:prstDash val="solid"/>
              </a:ln>
            </c:spPr>
          </c:dPt>
          <c:cat>
            <c:strRef>
              <c:f>Sheet1!$B$1:$D$1</c:f>
              <c:strCache>
                <c:ptCount val="3"/>
                <c:pt idx="0">
                  <c:v>Прочие</c:v>
                </c:pt>
                <c:pt idx="1">
                  <c:v>Промышленность</c:v>
                </c:pt>
                <c:pt idx="2">
                  <c:v>ОКР и Наука</c:v>
                </c:pt>
              </c:strCache>
            </c:strRef>
          </c:cat>
          <c:val>
            <c:numRef>
              <c:f>Sheet1!$B$3:$D$3</c:f>
              <c:numCache>
                <c:formatCode>General</c:formatCode>
                <c:ptCount val="3"/>
              </c:numCache>
            </c:numRef>
          </c:val>
        </c:ser>
        <c:ser>
          <c:idx val="2"/>
          <c:order val="2"/>
          <c:tx>
            <c:strRef>
              <c:f>Sheet1!$A$4</c:f>
              <c:strCache>
                <c:ptCount val="1"/>
              </c:strCache>
            </c:strRef>
          </c:tx>
          <c:spPr>
            <a:solidFill>
              <a:schemeClr val="hlink"/>
            </a:solidFill>
            <a:ln w="12700">
              <a:solidFill>
                <a:schemeClr val="tx1"/>
              </a:solidFill>
              <a:prstDash val="solid"/>
            </a:ln>
          </c:spPr>
          <c:explosion val="25"/>
          <c:dPt>
            <c:idx val="0"/>
            <c:spPr>
              <a:solidFill>
                <a:schemeClr val="accent1"/>
              </a:solidFill>
              <a:ln w="12700">
                <a:solidFill>
                  <a:schemeClr val="tx1"/>
                </a:solidFill>
                <a:prstDash val="solid"/>
              </a:ln>
            </c:spPr>
          </c:dPt>
          <c:dPt>
            <c:idx val="1"/>
            <c:spPr>
              <a:solidFill>
                <a:schemeClr val="accent2"/>
              </a:solidFill>
              <a:ln w="12700">
                <a:solidFill>
                  <a:schemeClr val="tx1"/>
                </a:solidFill>
                <a:prstDash val="solid"/>
              </a:ln>
            </c:spPr>
          </c:dPt>
          <c:cat>
            <c:strRef>
              <c:f>Sheet1!$B$1:$D$1</c:f>
              <c:strCache>
                <c:ptCount val="3"/>
                <c:pt idx="0">
                  <c:v>Прочие</c:v>
                </c:pt>
                <c:pt idx="1">
                  <c:v>Промышленность</c:v>
                </c:pt>
                <c:pt idx="2">
                  <c:v>ОКР и Наука</c:v>
                </c:pt>
              </c:strCache>
            </c:strRef>
          </c:cat>
          <c:val>
            <c:numRef>
              <c:f>Sheet1!$B$4:$D$4</c:f>
              <c:numCache>
                <c:formatCode>General</c:formatCode>
                <c:ptCount val="3"/>
              </c:numCache>
            </c:numRef>
          </c:val>
        </c:ser>
      </c:pie3DChart>
      <c:spPr>
        <a:noFill/>
        <a:ln w="25400">
          <a:noFill/>
        </a:ln>
      </c:spPr>
    </c:plotArea>
    <c:legend>
      <c:legendPos val="b"/>
      <c:legendEntry>
        <c:idx val="0"/>
        <c:txPr>
          <a:bodyPr/>
          <a:lstStyle/>
          <a:p>
            <a:pPr>
              <a:defRPr sz="1285" b="1" i="0" u="none" strike="noStrike" baseline="0">
                <a:solidFill>
                  <a:schemeClr val="tx1"/>
                </a:solidFill>
                <a:latin typeface="Arial"/>
                <a:ea typeface="Arial"/>
                <a:cs typeface="Arial"/>
              </a:defRPr>
            </a:pPr>
            <a:endParaRPr lang="ru-RU"/>
          </a:p>
        </c:txPr>
      </c:legendEntry>
      <c:legendEntry>
        <c:idx val="1"/>
        <c:txPr>
          <a:bodyPr/>
          <a:lstStyle/>
          <a:p>
            <a:pPr>
              <a:defRPr sz="1285" b="1" i="0" u="none" strike="noStrike" baseline="0">
                <a:solidFill>
                  <a:schemeClr val="tx1"/>
                </a:solidFill>
                <a:latin typeface="Arial"/>
                <a:ea typeface="Arial"/>
                <a:cs typeface="Arial"/>
              </a:defRPr>
            </a:pPr>
            <a:endParaRPr lang="ru-RU"/>
          </a:p>
        </c:txPr>
      </c:legendEntry>
      <c:legendEntry>
        <c:idx val="2"/>
        <c:txPr>
          <a:bodyPr/>
          <a:lstStyle/>
          <a:p>
            <a:pPr>
              <a:defRPr sz="1285" b="1" i="0" u="none" strike="noStrike" baseline="0">
                <a:solidFill>
                  <a:schemeClr val="tx1"/>
                </a:solidFill>
                <a:latin typeface="Arial"/>
                <a:ea typeface="Arial"/>
                <a:cs typeface="Arial"/>
              </a:defRPr>
            </a:pPr>
            <a:endParaRPr lang="ru-RU"/>
          </a:p>
        </c:txPr>
      </c:legendEntry>
      <c:layout>
        <c:manualLayout>
          <c:xMode val="edge"/>
          <c:yMode val="edge"/>
          <c:x val="0.13844122064013228"/>
          <c:y val="0.77338804480425849"/>
          <c:w val="0.7602836879432624"/>
          <c:h val="8.4388185654008435E-2"/>
        </c:manualLayout>
      </c:layout>
      <c:spPr>
        <a:noFill/>
        <a:ln w="25400">
          <a:noFill/>
        </a:ln>
      </c:spPr>
      <c:txPr>
        <a:bodyPr/>
        <a:lstStyle/>
        <a:p>
          <a:pPr>
            <a:defRPr sz="1285" b="1" i="0" u="none" strike="noStrike" baseline="0">
              <a:solidFill>
                <a:schemeClr val="tx1"/>
              </a:solidFill>
              <a:latin typeface="Times New Roman"/>
              <a:ea typeface="Times New Roman"/>
              <a:cs typeface="Times New Roman"/>
            </a:defRPr>
          </a:pPr>
          <a:endParaRPr lang="ru-RU"/>
        </a:p>
      </c:txPr>
    </c:legend>
    <c:plotVisOnly val="1"/>
    <c:dispBlanksAs val="zero"/>
  </c:chart>
  <c:spPr>
    <a:noFill/>
    <a:ln>
      <a:noFill/>
    </a:ln>
  </c:spPr>
  <c:txPr>
    <a:bodyPr/>
    <a:lstStyle/>
    <a:p>
      <a:pPr>
        <a:defRPr sz="1800" b="1" i="0" u="none" strike="noStrike" baseline="0">
          <a:solidFill>
            <a:schemeClr val="tx1"/>
          </a:solidFill>
          <a:latin typeface="Times New Roman"/>
          <a:ea typeface="Times New Roman"/>
          <a:cs typeface="Times New Roman"/>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solidFill>
                  <a:srgbClr val="00B050"/>
                </a:solidFill>
              </a:defRPr>
            </a:pPr>
            <a:r>
              <a:rPr lang="en-US" sz="1800" b="1" i="0" u="none" strike="noStrike" baseline="0" dirty="0" smtClean="0"/>
              <a:t>Budgetary financing of space activity</a:t>
            </a:r>
            <a:r>
              <a:rPr lang="ru-RU" baseline="0" dirty="0" smtClean="0">
                <a:solidFill>
                  <a:srgbClr val="00B050"/>
                </a:solidFill>
              </a:rPr>
              <a:t>, </a:t>
            </a:r>
            <a:r>
              <a:rPr lang="ru-RU" baseline="0" dirty="0">
                <a:solidFill>
                  <a:srgbClr val="00B050"/>
                </a:solidFill>
              </a:rPr>
              <a:t>2006-2010 гг.</a:t>
            </a:r>
            <a:endParaRPr lang="ru-RU" dirty="0">
              <a:solidFill>
                <a:srgbClr val="00B050"/>
              </a:solidFill>
            </a:endParaRPr>
          </a:p>
        </c:rich>
      </c:tx>
      <c:layout>
        <c:manualLayout>
          <c:xMode val="edge"/>
          <c:yMode val="edge"/>
          <c:x val="0.18074217007459092"/>
          <c:y val="4.7704224791322365E-2"/>
        </c:manualLayout>
      </c:layout>
      <c:overlay val="1"/>
    </c:title>
    <c:plotArea>
      <c:layout/>
      <c:lineChart>
        <c:grouping val="standard"/>
        <c:ser>
          <c:idx val="0"/>
          <c:order val="0"/>
          <c:tx>
            <c:strRef>
              <c:f>Фин!$B$1</c:f>
              <c:strCache>
                <c:ptCount val="1"/>
                <c:pt idx="0">
                  <c:v>ФКП</c:v>
                </c:pt>
              </c:strCache>
            </c:strRef>
          </c:tx>
          <c:spPr>
            <a:ln>
              <a:solidFill>
                <a:srgbClr val="00B050"/>
              </a:solidFill>
            </a:ln>
          </c:spPr>
          <c:cat>
            <c:numRef>
              <c:f>Фин!$A$2:$A$6</c:f>
              <c:numCache>
                <c:formatCode>General</c:formatCode>
                <c:ptCount val="5"/>
                <c:pt idx="0">
                  <c:v>2006</c:v>
                </c:pt>
                <c:pt idx="1">
                  <c:v>2007</c:v>
                </c:pt>
                <c:pt idx="2">
                  <c:v>2008</c:v>
                </c:pt>
                <c:pt idx="3">
                  <c:v>2009</c:v>
                </c:pt>
                <c:pt idx="4">
                  <c:v>2010</c:v>
                </c:pt>
              </c:numCache>
            </c:numRef>
          </c:cat>
          <c:val>
            <c:numRef>
              <c:f>Фин!$B$2:$B$6</c:f>
              <c:numCache>
                <c:formatCode>0.00</c:formatCode>
                <c:ptCount val="5"/>
                <c:pt idx="0">
                  <c:v>22.963010999999948</c:v>
                </c:pt>
                <c:pt idx="1">
                  <c:v>24.3999442</c:v>
                </c:pt>
                <c:pt idx="2">
                  <c:v>30.673851500000051</c:v>
                </c:pt>
                <c:pt idx="3">
                  <c:v>58.21781</c:v>
                </c:pt>
                <c:pt idx="4">
                  <c:v>67.030607000000003</c:v>
                </c:pt>
              </c:numCache>
            </c:numRef>
          </c:val>
        </c:ser>
        <c:ser>
          <c:idx val="1"/>
          <c:order val="1"/>
          <c:tx>
            <c:strRef>
              <c:f>Фин!$C$1</c:f>
              <c:strCache>
                <c:ptCount val="1"/>
                <c:pt idx="0">
                  <c:v>Глонасс</c:v>
                </c:pt>
              </c:strCache>
            </c:strRef>
          </c:tx>
          <c:cat>
            <c:numRef>
              <c:f>Фин!$A$2:$A$6</c:f>
              <c:numCache>
                <c:formatCode>General</c:formatCode>
                <c:ptCount val="5"/>
                <c:pt idx="0">
                  <c:v>2006</c:v>
                </c:pt>
                <c:pt idx="1">
                  <c:v>2007</c:v>
                </c:pt>
                <c:pt idx="2">
                  <c:v>2008</c:v>
                </c:pt>
                <c:pt idx="3">
                  <c:v>2009</c:v>
                </c:pt>
                <c:pt idx="4">
                  <c:v>2010</c:v>
                </c:pt>
              </c:numCache>
            </c:numRef>
          </c:cat>
          <c:val>
            <c:numRef>
              <c:f>Фин!$C$2:$C$6</c:f>
              <c:numCache>
                <c:formatCode>0.00</c:formatCode>
                <c:ptCount val="5"/>
                <c:pt idx="0">
                  <c:v>4.7238855999999858</c:v>
                </c:pt>
                <c:pt idx="1">
                  <c:v>9.8110170000000014</c:v>
                </c:pt>
                <c:pt idx="2">
                  <c:v>14.6573809</c:v>
                </c:pt>
                <c:pt idx="3">
                  <c:v>31.198850000000046</c:v>
                </c:pt>
                <c:pt idx="4">
                  <c:v>27.648175299999988</c:v>
                </c:pt>
              </c:numCache>
            </c:numRef>
          </c:val>
        </c:ser>
        <c:ser>
          <c:idx val="2"/>
          <c:order val="2"/>
          <c:tx>
            <c:strRef>
              <c:f>Фин!$D$1</c:f>
              <c:strCache>
                <c:ptCount val="1"/>
                <c:pt idx="0">
                  <c:v>Космодромы</c:v>
                </c:pt>
              </c:strCache>
            </c:strRef>
          </c:tx>
          <c:cat>
            <c:numRef>
              <c:f>Фин!$A$2:$A$6</c:f>
              <c:numCache>
                <c:formatCode>General</c:formatCode>
                <c:ptCount val="5"/>
                <c:pt idx="0">
                  <c:v>2006</c:v>
                </c:pt>
                <c:pt idx="1">
                  <c:v>2007</c:v>
                </c:pt>
                <c:pt idx="2">
                  <c:v>2008</c:v>
                </c:pt>
                <c:pt idx="3">
                  <c:v>2009</c:v>
                </c:pt>
                <c:pt idx="4">
                  <c:v>2010</c:v>
                </c:pt>
              </c:numCache>
            </c:numRef>
          </c:cat>
          <c:val>
            <c:numRef>
              <c:f>Фин!$D$2:$D$6</c:f>
              <c:numCache>
                <c:formatCode>0.00</c:formatCode>
                <c:ptCount val="5"/>
                <c:pt idx="0">
                  <c:v>1.5</c:v>
                </c:pt>
                <c:pt idx="1">
                  <c:v>1.8367941999999977</c:v>
                </c:pt>
                <c:pt idx="2">
                  <c:v>4.3130579999999945</c:v>
                </c:pt>
                <c:pt idx="3">
                  <c:v>1.8761500000000026</c:v>
                </c:pt>
                <c:pt idx="4">
                  <c:v>6.3708969</c:v>
                </c:pt>
              </c:numCache>
            </c:numRef>
          </c:val>
        </c:ser>
        <c:ser>
          <c:idx val="3"/>
          <c:order val="3"/>
          <c:tx>
            <c:strRef>
              <c:f>Фин!$E$1</c:f>
              <c:strCache>
                <c:ptCount val="1"/>
                <c:pt idx="0">
                  <c:v>Всего</c:v>
                </c:pt>
              </c:strCache>
            </c:strRef>
          </c:tx>
          <c:spPr>
            <a:ln>
              <a:solidFill>
                <a:schemeClr val="bg2">
                  <a:lumMod val="75000"/>
                </a:schemeClr>
              </a:solidFill>
            </a:ln>
          </c:spPr>
          <c:cat>
            <c:numRef>
              <c:f>Фин!$A$2:$A$6</c:f>
              <c:numCache>
                <c:formatCode>General</c:formatCode>
                <c:ptCount val="5"/>
                <c:pt idx="0">
                  <c:v>2006</c:v>
                </c:pt>
                <c:pt idx="1">
                  <c:v>2007</c:v>
                </c:pt>
                <c:pt idx="2">
                  <c:v>2008</c:v>
                </c:pt>
                <c:pt idx="3">
                  <c:v>2009</c:v>
                </c:pt>
                <c:pt idx="4">
                  <c:v>2010</c:v>
                </c:pt>
              </c:numCache>
            </c:numRef>
          </c:cat>
          <c:val>
            <c:numRef>
              <c:f>Фин!$E$2:$E$6</c:f>
              <c:numCache>
                <c:formatCode>0.00</c:formatCode>
                <c:ptCount val="5"/>
                <c:pt idx="0">
                  <c:v>29.186896599999987</c:v>
                </c:pt>
                <c:pt idx="1">
                  <c:v>36.0477554</c:v>
                </c:pt>
                <c:pt idx="2">
                  <c:v>49.644290399999996</c:v>
                </c:pt>
                <c:pt idx="3">
                  <c:v>91.292810000000003</c:v>
                </c:pt>
                <c:pt idx="4">
                  <c:v>101.04967920000016</c:v>
                </c:pt>
              </c:numCache>
            </c:numRef>
          </c:val>
        </c:ser>
        <c:marker val="1"/>
        <c:axId val="45220224"/>
        <c:axId val="45221760"/>
      </c:lineChart>
      <c:catAx>
        <c:axId val="45220224"/>
        <c:scaling>
          <c:orientation val="minMax"/>
        </c:scaling>
        <c:axPos val="b"/>
        <c:numFmt formatCode="General" sourceLinked="1"/>
        <c:tickLblPos val="nextTo"/>
        <c:txPr>
          <a:bodyPr/>
          <a:lstStyle/>
          <a:p>
            <a:pPr>
              <a:defRPr b="1" i="0" baseline="0"/>
            </a:pPr>
            <a:endParaRPr lang="ru-RU"/>
          </a:p>
        </c:txPr>
        <c:crossAx val="45221760"/>
        <c:crosses val="autoZero"/>
        <c:auto val="1"/>
        <c:lblAlgn val="ctr"/>
        <c:lblOffset val="100"/>
      </c:catAx>
      <c:valAx>
        <c:axId val="45221760"/>
        <c:scaling>
          <c:orientation val="minMax"/>
        </c:scaling>
        <c:axPos val="l"/>
        <c:majorGridlines/>
        <c:title>
          <c:tx>
            <c:rich>
              <a:bodyPr rot="0" vert="wordArtVert"/>
              <a:lstStyle/>
              <a:p>
                <a:pPr>
                  <a:defRPr/>
                </a:pPr>
                <a:r>
                  <a:rPr lang="ru-RU"/>
                  <a:t>Млрд руб</a:t>
                </a:r>
              </a:p>
            </c:rich>
          </c:tx>
          <c:layout/>
        </c:title>
        <c:numFmt formatCode="0.0" sourceLinked="0"/>
        <c:tickLblPos val="nextTo"/>
        <c:txPr>
          <a:bodyPr/>
          <a:lstStyle/>
          <a:p>
            <a:pPr>
              <a:defRPr b="1" i="0" baseline="0"/>
            </a:pPr>
            <a:endParaRPr lang="ru-RU"/>
          </a:p>
        </c:txPr>
        <c:crossAx val="45220224"/>
        <c:crosses val="autoZero"/>
        <c:crossBetween val="between"/>
      </c:valAx>
      <c:spPr>
        <a:blipFill>
          <a:blip xmlns:r="http://schemas.openxmlformats.org/officeDocument/2006/relationships" r:embed="rId1"/>
          <a:tile tx="0" ty="0" sx="100000" sy="100000" flip="none" algn="tl"/>
        </a:blipFill>
      </c:spPr>
    </c:plotArea>
    <c:legend>
      <c:legendPos val="b"/>
      <c:layout>
        <c:manualLayout>
          <c:xMode val="edge"/>
          <c:yMode val="edge"/>
          <c:x val="0.22979690779759299"/>
          <c:y val="0.92755161510323025"/>
          <c:w val="0.57553999425961089"/>
          <c:h val="5.9849959699919388E-2"/>
        </c:manualLayout>
      </c:layout>
      <c:txPr>
        <a:bodyPr/>
        <a:lstStyle/>
        <a:p>
          <a:pPr>
            <a:defRPr sz="1200" b="1" i="0" baseline="0"/>
          </a:pPr>
          <a:endParaRPr lang="ru-RU"/>
        </a:p>
      </c:txPr>
    </c:legend>
    <c:plotVisOnly val="1"/>
  </c:chart>
  <c:spPr>
    <a:solidFill>
      <a:schemeClr val="bg2">
        <a:lumMod val="75000"/>
      </a:schemeClr>
    </a:solidFill>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en-US" sz="1800" b="1" i="0" u="none" strike="noStrike" baseline="0" dirty="0" smtClean="0"/>
              <a:t>Total weight of rockets on start, tons.</a:t>
            </a:r>
            <a:endParaRPr lang="ru-RU" dirty="0"/>
          </a:p>
        </c:rich>
      </c:tx>
      <c:layout>
        <c:manualLayout>
          <c:xMode val="edge"/>
          <c:yMode val="edge"/>
          <c:x val="0.40771984930967337"/>
          <c:y val="0.15765765765765766"/>
        </c:manualLayout>
      </c:layout>
    </c:title>
    <c:plotArea>
      <c:layout>
        <c:manualLayout>
          <c:layoutTarget val="inner"/>
          <c:xMode val="edge"/>
          <c:yMode val="edge"/>
          <c:x val="7.2942968459877772E-2"/>
          <c:y val="5.440341916719884E-2"/>
          <c:w val="0.90947110028512623"/>
          <c:h val="0.77990565368518538"/>
        </c:manualLayout>
      </c:layout>
      <c:barChart>
        <c:barDir val="col"/>
        <c:grouping val="clustered"/>
        <c:ser>
          <c:idx val="0"/>
          <c:order val="0"/>
          <c:dLbls>
            <c:txPr>
              <a:bodyPr/>
              <a:lstStyle/>
              <a:p>
                <a:pPr>
                  <a:defRPr sz="1100" b="1"/>
                </a:pPr>
                <a:endParaRPr lang="ru-RU"/>
              </a:p>
            </c:txPr>
            <c:showVal val="1"/>
          </c:dLbls>
          <c:cat>
            <c:strRef>
              <c:f>Флот!$A$2:$A$7</c:f>
              <c:strCache>
                <c:ptCount val="6"/>
                <c:pt idx="0">
                  <c:v>Proton (43)</c:v>
                </c:pt>
                <c:pt idx="1">
                  <c:v>Soyuz (60)</c:v>
                </c:pt>
                <c:pt idx="2">
                  <c:v>Zenit (17)</c:v>
                </c:pt>
                <c:pt idx="3">
                  <c:v>Conversion (19)</c:v>
                </c:pt>
                <c:pt idx="4">
                  <c:v>Kosmos (9)</c:v>
                </c:pt>
                <c:pt idx="5">
                  <c:v>Tsiklon (2)</c:v>
                </c:pt>
              </c:strCache>
            </c:strRef>
          </c:cat>
          <c:val>
            <c:numRef>
              <c:f>Флот!$B$2:$B$7</c:f>
              <c:numCache>
                <c:formatCode>0</c:formatCode>
                <c:ptCount val="6"/>
                <c:pt idx="0">
                  <c:v>30543.899999999943</c:v>
                </c:pt>
                <c:pt idx="1">
                  <c:v>18488</c:v>
                </c:pt>
                <c:pt idx="2">
                  <c:v>7524</c:v>
                </c:pt>
                <c:pt idx="3">
                  <c:v>2946</c:v>
                </c:pt>
                <c:pt idx="4">
                  <c:v>921.5</c:v>
                </c:pt>
                <c:pt idx="5">
                  <c:v>374</c:v>
                </c:pt>
              </c:numCache>
            </c:numRef>
          </c:val>
        </c:ser>
        <c:gapWidth val="30"/>
        <c:axId val="45251200"/>
        <c:axId val="45269376"/>
      </c:barChart>
      <c:catAx>
        <c:axId val="45251200"/>
        <c:scaling>
          <c:orientation val="minMax"/>
        </c:scaling>
        <c:axPos val="b"/>
        <c:tickLblPos val="nextTo"/>
        <c:txPr>
          <a:bodyPr/>
          <a:lstStyle/>
          <a:p>
            <a:pPr>
              <a:defRPr b="1"/>
            </a:pPr>
            <a:endParaRPr lang="ru-RU"/>
          </a:p>
        </c:txPr>
        <c:crossAx val="45269376"/>
        <c:crosses val="autoZero"/>
        <c:auto val="1"/>
        <c:lblAlgn val="ctr"/>
        <c:lblOffset val="100"/>
      </c:catAx>
      <c:valAx>
        <c:axId val="45269376"/>
        <c:scaling>
          <c:orientation val="minMax"/>
        </c:scaling>
        <c:axPos val="l"/>
        <c:majorGridlines/>
        <c:numFmt formatCode="0" sourceLinked="1"/>
        <c:tickLblPos val="nextTo"/>
        <c:crossAx val="45251200"/>
        <c:crosses val="autoZero"/>
        <c:crossBetween val="between"/>
      </c:valAx>
      <c:spPr>
        <a:blipFill>
          <a:blip xmlns:r="http://schemas.openxmlformats.org/officeDocument/2006/relationships" r:embed="rId1"/>
          <a:tile tx="0" ty="0" sx="100000" sy="100000" flip="none" algn="tl"/>
        </a:blipFill>
      </c:spPr>
    </c:plotArea>
    <c:plotVisOnly val="1"/>
  </c:chart>
  <c:spPr>
    <a:solidFill>
      <a:srgbClr val="1F497D">
        <a:lumMod val="40000"/>
        <a:lumOff val="60000"/>
      </a:srgbClr>
    </a:solidFill>
  </c:spPr>
  <c:txPr>
    <a:bodyPr/>
    <a:lstStyle/>
    <a:p>
      <a:pPr>
        <a:defRPr>
          <a:solidFill>
            <a:srgbClr val="000000"/>
          </a:solidFill>
        </a:defRPr>
      </a:pPr>
      <a:endParaRPr lang="ru-RU"/>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view3D>
      <c:rAngAx val="1"/>
    </c:view3D>
    <c:sideWall>
      <c:spPr>
        <a:noFill/>
      </c:spPr>
    </c:sideWall>
    <c:backWall>
      <c:spPr>
        <a:blipFill>
          <a:blip xmlns:r="http://schemas.openxmlformats.org/officeDocument/2006/relationships" r:embed="rId1"/>
          <a:tile tx="0" ty="0" sx="100000" sy="100000" flip="none" algn="tl"/>
        </a:blipFill>
      </c:spPr>
    </c:backWall>
    <c:plotArea>
      <c:layout/>
      <c:bar3DChart>
        <c:barDir val="col"/>
        <c:grouping val="clustered"/>
        <c:ser>
          <c:idx val="0"/>
          <c:order val="0"/>
          <c:dLbls>
            <c:dLbl>
              <c:idx val="0"/>
              <c:layout>
                <c:manualLayout>
                  <c:x val="0.12979351032448377"/>
                  <c:y val="2.4521072796934853E-2"/>
                </c:manualLayout>
              </c:layout>
              <c:showVal val="1"/>
            </c:dLbl>
            <c:dLbl>
              <c:idx val="1"/>
              <c:layout>
                <c:manualLayout>
                  <c:x val="1.3765978367748309E-2"/>
                  <c:y val="-4.5977011494252866E-2"/>
                </c:manualLayout>
              </c:layout>
              <c:showVal val="1"/>
            </c:dLbl>
            <c:dLbl>
              <c:idx val="2"/>
              <c:layout>
                <c:manualLayout>
                  <c:x val="1.9665683382497575E-2"/>
                  <c:y val="-5.5172413793103482E-2"/>
                </c:manualLayout>
              </c:layout>
              <c:showVal val="1"/>
            </c:dLbl>
            <c:dLbl>
              <c:idx val="3"/>
              <c:layout>
                <c:manualLayout>
                  <c:x val="1.7699115044247721E-2"/>
                  <c:y val="-5.2107279693486594E-2"/>
                </c:manualLayout>
              </c:layout>
              <c:showVal val="1"/>
            </c:dLbl>
            <c:dLbl>
              <c:idx val="4"/>
              <c:layout>
                <c:manualLayout>
                  <c:x val="0"/>
                  <c:y val="-4.2911877394636033E-2"/>
                </c:manualLayout>
              </c:layout>
              <c:showVal val="1"/>
            </c:dLbl>
            <c:dLbl>
              <c:idx val="5"/>
              <c:layout>
                <c:manualLayout>
                  <c:x val="0"/>
                  <c:y val="-4.5977011494252866E-2"/>
                </c:manualLayout>
              </c:layout>
              <c:showVal val="1"/>
            </c:dLbl>
            <c:dLbl>
              <c:idx val="6"/>
              <c:layout>
                <c:manualLayout>
                  <c:x val="1.9665683382497582E-3"/>
                  <c:y val="-4.5977011494252866E-2"/>
                </c:manualLayout>
              </c:layout>
              <c:showVal val="1"/>
            </c:dLbl>
            <c:txPr>
              <a:bodyPr/>
              <a:lstStyle/>
              <a:p>
                <a:pPr>
                  <a:defRPr sz="1200" b="1" i="0" baseline="0">
                    <a:solidFill>
                      <a:srgbClr val="000000"/>
                    </a:solidFill>
                  </a:defRPr>
                </a:pPr>
                <a:endParaRPr lang="ru-RU"/>
              </a:p>
            </c:txPr>
            <c:showVal val="1"/>
          </c:dLbls>
          <c:cat>
            <c:strRef>
              <c:f>Лист2!$A$1:$A$7</c:f>
              <c:strCache>
                <c:ptCount val="7"/>
                <c:pt idx="0">
                  <c:v>Байконур (101)</c:v>
                </c:pt>
                <c:pt idx="1">
                  <c:v>Плесецк (30)</c:v>
                </c:pt>
                <c:pt idx="2">
                  <c:v>SL Odyssey (11)</c:v>
                </c:pt>
                <c:pt idx="3">
                  <c:v>Ясный (РВСН) (4)</c:v>
                </c:pt>
                <c:pt idx="4">
                  <c:v>Капустин Яр (1)</c:v>
                </c:pt>
                <c:pt idx="5">
                  <c:v>Свободный  (1)</c:v>
                </c:pt>
                <c:pt idx="6">
                  <c:v>Подлодка  (1)</c:v>
                </c:pt>
              </c:strCache>
            </c:strRef>
          </c:cat>
          <c:val>
            <c:numRef>
              <c:f>Лист2!$B$1:$B$7</c:f>
              <c:numCache>
                <c:formatCode>0</c:formatCode>
                <c:ptCount val="7"/>
                <c:pt idx="0">
                  <c:v>48494.900000000031</c:v>
                </c:pt>
                <c:pt idx="1">
                  <c:v>6081.5</c:v>
                </c:pt>
                <c:pt idx="2">
                  <c:v>5181</c:v>
                </c:pt>
                <c:pt idx="3">
                  <c:v>844</c:v>
                </c:pt>
                <c:pt idx="4">
                  <c:v>109</c:v>
                </c:pt>
                <c:pt idx="5">
                  <c:v>47</c:v>
                </c:pt>
                <c:pt idx="6">
                  <c:v>40</c:v>
                </c:pt>
              </c:numCache>
            </c:numRef>
          </c:val>
        </c:ser>
        <c:gapWidth val="20"/>
        <c:shape val="box"/>
        <c:axId val="78798208"/>
        <c:axId val="78812288"/>
        <c:axId val="0"/>
      </c:bar3DChart>
      <c:catAx>
        <c:axId val="78798208"/>
        <c:scaling>
          <c:orientation val="minMax"/>
        </c:scaling>
        <c:axPos val="b"/>
        <c:tickLblPos val="nextTo"/>
        <c:txPr>
          <a:bodyPr/>
          <a:lstStyle/>
          <a:p>
            <a:pPr>
              <a:defRPr b="1" i="0" baseline="0"/>
            </a:pPr>
            <a:endParaRPr lang="ru-RU"/>
          </a:p>
        </c:txPr>
        <c:crossAx val="78812288"/>
        <c:crosses val="autoZero"/>
        <c:auto val="1"/>
        <c:lblAlgn val="ctr"/>
        <c:lblOffset val="100"/>
      </c:catAx>
      <c:valAx>
        <c:axId val="78812288"/>
        <c:scaling>
          <c:orientation val="minMax"/>
        </c:scaling>
        <c:axPos val="l"/>
        <c:majorGridlines/>
        <c:numFmt formatCode="0" sourceLinked="1"/>
        <c:tickLblPos val="nextTo"/>
        <c:spPr>
          <a:noFill/>
        </c:spPr>
        <c:crossAx val="78798208"/>
        <c:crosses val="autoZero"/>
        <c:crossBetween val="between"/>
      </c:valAx>
    </c:plotArea>
    <c:plotVisOnly val="1"/>
  </c:chart>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plotArea>
      <c:layout/>
      <c:pieChart>
        <c:varyColors val="1"/>
        <c:ser>
          <c:idx val="0"/>
          <c:order val="0"/>
          <c:dPt>
            <c:idx val="3"/>
            <c:explosion val="17"/>
          </c:dPt>
          <c:dLbls>
            <c:showCatName val="1"/>
            <c:showPercent val="1"/>
            <c:showLeaderLines val="1"/>
          </c:dLbls>
          <c:cat>
            <c:strRef>
              <c:f>'ПН-р'!$A$2:$A$7</c:f>
              <c:strCache>
                <c:ptCount val="6"/>
                <c:pt idx="0">
                  <c:v>Science</c:v>
                </c:pt>
                <c:pt idx="1">
                  <c:v>Economy</c:v>
                </c:pt>
                <c:pt idx="2">
                  <c:v>Manned</c:v>
                </c:pt>
                <c:pt idx="3">
                  <c:v>Glonass</c:v>
                </c:pt>
                <c:pt idx="4">
                  <c:v>Military</c:v>
                </c:pt>
                <c:pt idx="5">
                  <c:v>Commerce</c:v>
                </c:pt>
              </c:strCache>
            </c:strRef>
          </c:cat>
          <c:val>
            <c:numRef>
              <c:f>'ПН-р'!$B$2:$B$7</c:f>
              <c:numCache>
                <c:formatCode>General</c:formatCode>
                <c:ptCount val="6"/>
                <c:pt idx="0">
                  <c:v>539</c:v>
                </c:pt>
                <c:pt idx="1">
                  <c:v>2793.3999999999996</c:v>
                </c:pt>
                <c:pt idx="2">
                  <c:v>10771</c:v>
                </c:pt>
                <c:pt idx="3">
                  <c:v>5659.8000000000011</c:v>
                </c:pt>
                <c:pt idx="4">
                  <c:v>8641.1</c:v>
                </c:pt>
                <c:pt idx="5">
                  <c:v>33577.9</c:v>
                </c:pt>
              </c:numCache>
            </c:numRef>
          </c:val>
        </c:ser>
        <c:firstSliceAng val="0"/>
      </c:pieChart>
    </c:plotArea>
    <c:plotVisOnly val="1"/>
  </c:chart>
  <c:spPr>
    <a:blipFill>
      <a:blip xmlns:r="http://schemas.openxmlformats.org/officeDocument/2006/relationships" r:embed="rId1"/>
      <a:tile tx="0" ty="0" sx="100000" sy="100000" flip="none" algn="tl"/>
    </a:blipFill>
  </c:spPr>
  <c:txPr>
    <a:bodyPr/>
    <a:lstStyle/>
    <a:p>
      <a:pPr>
        <a:defRPr sz="1100" b="1">
          <a:solidFill>
            <a:srgbClr val="000000"/>
          </a:solidFill>
        </a:defRPr>
      </a:pPr>
      <a:endParaRPr lang="ru-RU"/>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drawings/drawing1.xml><?xml version="1.0" encoding="utf-8"?>
<c:userShapes xmlns:c="http://schemas.openxmlformats.org/drawingml/2006/chart">
  <cdr:relSizeAnchor xmlns:cdr="http://schemas.openxmlformats.org/drawingml/2006/chartDrawing">
    <cdr:from>
      <cdr:x>0.93269</cdr:x>
      <cdr:y>0.4676</cdr:y>
    </cdr:from>
    <cdr:to>
      <cdr:x>0.98731</cdr:x>
      <cdr:y>0.59563</cdr:y>
    </cdr:to>
    <cdr:sp macro="" textlink="">
      <cdr:nvSpPr>
        <cdr:cNvPr id="5" name="Овал 4"/>
        <cdr:cNvSpPr/>
      </cdr:nvSpPr>
      <cdr:spPr>
        <a:xfrm xmlns:a="http://schemas.openxmlformats.org/drawingml/2006/main">
          <a:off x="7995482" y="2736304"/>
          <a:ext cx="468236" cy="749193"/>
        </a:xfrm>
        <a:prstGeom xmlns:a="http://schemas.openxmlformats.org/drawingml/2006/main" prst="ellipse">
          <a:avLst/>
        </a:prstGeom>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pPr algn="ctr"/>
          <a:r>
            <a:rPr lang="ru-RU" sz="2400" b="1" dirty="0" smtClean="0">
              <a:ln>
                <a:solidFill>
                  <a:srgbClr val="FFFF00"/>
                </a:solidFill>
              </a:ln>
              <a:solidFill>
                <a:srgbClr val="FF0000"/>
              </a:solidFill>
            </a:rPr>
            <a:t>?</a:t>
          </a:r>
          <a:endParaRPr lang="ru-RU" sz="2400" b="1" dirty="0">
            <a:ln>
              <a:solidFill>
                <a:srgbClr val="FFFF00"/>
              </a:solidFill>
            </a:ln>
            <a:solidFill>
              <a:srgbClr val="FF0000"/>
            </a:solidFill>
          </a:endParaRPr>
        </a:p>
      </cdr:txBody>
    </cdr:sp>
  </cdr:relSizeAnchor>
  <cdr:relSizeAnchor xmlns:cdr="http://schemas.openxmlformats.org/drawingml/2006/chartDrawing">
    <cdr:from>
      <cdr:x>0.81098</cdr:x>
      <cdr:y>0.02676</cdr:y>
    </cdr:from>
    <cdr:to>
      <cdr:x>0.86138</cdr:x>
      <cdr:y>0.12654</cdr:y>
    </cdr:to>
    <cdr:sp macro="" textlink="">
      <cdr:nvSpPr>
        <cdr:cNvPr id="6" name="Овал 5"/>
        <cdr:cNvSpPr/>
      </cdr:nvSpPr>
      <cdr:spPr>
        <a:xfrm xmlns:a="http://schemas.openxmlformats.org/drawingml/2006/main">
          <a:off x="6952125" y="156594"/>
          <a:ext cx="432054" cy="583894"/>
        </a:xfrm>
        <a:prstGeom xmlns:a="http://schemas.openxmlformats.org/drawingml/2006/main" prst="ellipse">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rgbClr val="003B76"/>
              </a:solidFill>
              <a:latin typeface="Verdana"/>
            </a:defRPr>
          </a:lvl1pPr>
          <a:lvl2pPr marL="457200" indent="0">
            <a:defRPr sz="1100">
              <a:solidFill>
                <a:srgbClr val="003B76"/>
              </a:solidFill>
              <a:latin typeface="Verdana"/>
            </a:defRPr>
          </a:lvl2pPr>
          <a:lvl3pPr marL="914400" indent="0">
            <a:defRPr sz="1100">
              <a:solidFill>
                <a:srgbClr val="003B76"/>
              </a:solidFill>
              <a:latin typeface="Verdana"/>
            </a:defRPr>
          </a:lvl3pPr>
          <a:lvl4pPr marL="1371600" indent="0">
            <a:defRPr sz="1100">
              <a:solidFill>
                <a:srgbClr val="003B76"/>
              </a:solidFill>
              <a:latin typeface="Verdana"/>
            </a:defRPr>
          </a:lvl4pPr>
          <a:lvl5pPr marL="1828800" indent="0">
            <a:defRPr sz="1100">
              <a:solidFill>
                <a:srgbClr val="003B76"/>
              </a:solidFill>
              <a:latin typeface="Verdana"/>
            </a:defRPr>
          </a:lvl5pPr>
          <a:lvl6pPr marL="2286000" indent="0">
            <a:defRPr sz="1100">
              <a:solidFill>
                <a:srgbClr val="003B76"/>
              </a:solidFill>
              <a:latin typeface="Verdana"/>
            </a:defRPr>
          </a:lvl6pPr>
          <a:lvl7pPr marL="2743200" indent="0">
            <a:defRPr sz="1100">
              <a:solidFill>
                <a:srgbClr val="003B76"/>
              </a:solidFill>
              <a:latin typeface="Verdana"/>
            </a:defRPr>
          </a:lvl7pPr>
          <a:lvl8pPr marL="3200400" indent="0">
            <a:defRPr sz="1100">
              <a:solidFill>
                <a:srgbClr val="003B76"/>
              </a:solidFill>
              <a:latin typeface="Verdana"/>
            </a:defRPr>
          </a:lvl8pPr>
          <a:lvl9pPr marL="3657600" indent="0">
            <a:defRPr sz="1100">
              <a:solidFill>
                <a:srgbClr val="003B76"/>
              </a:solidFill>
              <a:latin typeface="Verdana"/>
            </a:defRPr>
          </a:lvl9pPr>
        </a:lstStyle>
        <a:p xmlns:a="http://schemas.openxmlformats.org/drawingml/2006/main">
          <a:pPr algn="ctr"/>
          <a:r>
            <a:rPr lang="en-US" sz="1400" b="1" dirty="0" smtClean="0">
              <a:ln>
                <a:solidFill>
                  <a:srgbClr val="FFFF00"/>
                </a:solidFill>
              </a:ln>
              <a:solidFill>
                <a:srgbClr val="FF0000"/>
              </a:solidFill>
            </a:rPr>
            <a:t>V</a:t>
          </a:r>
          <a:endParaRPr lang="ru-RU" sz="1400" b="1" dirty="0">
            <a:ln>
              <a:solidFill>
                <a:srgbClr val="FFFF00"/>
              </a:solidFill>
            </a:ln>
            <a:solidFill>
              <a:srgbClr val="FF0000"/>
            </a:solidFill>
          </a:endParaRPr>
        </a:p>
      </cdr:txBody>
    </cdr:sp>
  </cdr:relSizeAnchor>
  <cdr:relSizeAnchor xmlns:cdr="http://schemas.openxmlformats.org/drawingml/2006/chartDrawing">
    <cdr:from>
      <cdr:x>0.67658</cdr:x>
      <cdr:y>0.02676</cdr:y>
    </cdr:from>
    <cdr:to>
      <cdr:x>0.75218</cdr:x>
      <cdr:y>0.12345</cdr:y>
    </cdr:to>
    <cdr:sp macro="" textlink="">
      <cdr:nvSpPr>
        <cdr:cNvPr id="7" name="Овал 6"/>
        <cdr:cNvSpPr/>
      </cdr:nvSpPr>
      <cdr:spPr>
        <a:xfrm xmlns:a="http://schemas.openxmlformats.org/drawingml/2006/main">
          <a:off x="5799998" y="156594"/>
          <a:ext cx="648081" cy="565812"/>
        </a:xfrm>
        <a:prstGeom xmlns:a="http://schemas.openxmlformats.org/drawingml/2006/main" prst="ellipse">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rgbClr val="003B76"/>
              </a:solidFill>
              <a:latin typeface="Verdana"/>
            </a:defRPr>
          </a:lvl1pPr>
          <a:lvl2pPr marL="457200" indent="0">
            <a:defRPr sz="1100">
              <a:solidFill>
                <a:srgbClr val="003B76"/>
              </a:solidFill>
              <a:latin typeface="Verdana"/>
            </a:defRPr>
          </a:lvl2pPr>
          <a:lvl3pPr marL="914400" indent="0">
            <a:defRPr sz="1100">
              <a:solidFill>
                <a:srgbClr val="003B76"/>
              </a:solidFill>
              <a:latin typeface="Verdana"/>
            </a:defRPr>
          </a:lvl3pPr>
          <a:lvl4pPr marL="1371600" indent="0">
            <a:defRPr sz="1100">
              <a:solidFill>
                <a:srgbClr val="003B76"/>
              </a:solidFill>
              <a:latin typeface="Verdana"/>
            </a:defRPr>
          </a:lvl4pPr>
          <a:lvl5pPr marL="1828800" indent="0">
            <a:defRPr sz="1100">
              <a:solidFill>
                <a:srgbClr val="003B76"/>
              </a:solidFill>
              <a:latin typeface="Verdana"/>
            </a:defRPr>
          </a:lvl5pPr>
          <a:lvl6pPr marL="2286000" indent="0">
            <a:defRPr sz="1100">
              <a:solidFill>
                <a:srgbClr val="003B76"/>
              </a:solidFill>
              <a:latin typeface="Verdana"/>
            </a:defRPr>
          </a:lvl6pPr>
          <a:lvl7pPr marL="2743200" indent="0">
            <a:defRPr sz="1100">
              <a:solidFill>
                <a:srgbClr val="003B76"/>
              </a:solidFill>
              <a:latin typeface="Verdana"/>
            </a:defRPr>
          </a:lvl7pPr>
          <a:lvl8pPr marL="3200400" indent="0">
            <a:defRPr sz="1100">
              <a:solidFill>
                <a:srgbClr val="003B76"/>
              </a:solidFill>
              <a:latin typeface="Verdana"/>
            </a:defRPr>
          </a:lvl8pPr>
          <a:lvl9pPr marL="3657600" indent="0">
            <a:defRPr sz="1100">
              <a:solidFill>
                <a:srgbClr val="003B76"/>
              </a:solidFill>
              <a:latin typeface="Verdana"/>
            </a:defRPr>
          </a:lvl9pPr>
        </a:lstStyle>
        <a:p xmlns:a="http://schemas.openxmlformats.org/drawingml/2006/main">
          <a:pPr algn="ctr"/>
          <a:r>
            <a:rPr lang="en-US" sz="1400" b="1" dirty="0" smtClean="0">
              <a:ln>
                <a:solidFill>
                  <a:srgbClr val="FFFF00"/>
                </a:solidFill>
              </a:ln>
              <a:solidFill>
                <a:srgbClr val="FF0000"/>
              </a:solidFill>
            </a:rPr>
            <a:t>IV</a:t>
          </a:r>
          <a:endParaRPr lang="ru-RU" sz="1400" b="1" dirty="0">
            <a:ln>
              <a:solidFill>
                <a:srgbClr val="FFFF00"/>
              </a:solidFill>
            </a:ln>
            <a:solidFill>
              <a:srgbClr val="FF0000"/>
            </a:solidFill>
          </a:endParaRPr>
        </a:p>
      </cdr:txBody>
    </cdr:sp>
  </cdr:relSizeAnchor>
  <cdr:relSizeAnchor xmlns:cdr="http://schemas.openxmlformats.org/drawingml/2006/chartDrawing">
    <cdr:from>
      <cdr:x>0.56748</cdr:x>
      <cdr:y>0.02676</cdr:y>
    </cdr:from>
    <cdr:to>
      <cdr:x>0.65148</cdr:x>
      <cdr:y>0.15479</cdr:y>
    </cdr:to>
    <cdr:sp macro="" textlink="">
      <cdr:nvSpPr>
        <cdr:cNvPr id="8" name="Овал 7"/>
        <cdr:cNvSpPr/>
      </cdr:nvSpPr>
      <cdr:spPr>
        <a:xfrm xmlns:a="http://schemas.openxmlformats.org/drawingml/2006/main">
          <a:off x="4864722" y="156594"/>
          <a:ext cx="720090" cy="749208"/>
        </a:xfrm>
        <a:prstGeom xmlns:a="http://schemas.openxmlformats.org/drawingml/2006/main" prst="ellipse">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rgbClr val="003B76"/>
              </a:solidFill>
              <a:latin typeface="Verdana"/>
            </a:defRPr>
          </a:lvl1pPr>
          <a:lvl2pPr marL="457200" indent="0">
            <a:defRPr sz="1100">
              <a:solidFill>
                <a:srgbClr val="003B76"/>
              </a:solidFill>
              <a:latin typeface="Verdana"/>
            </a:defRPr>
          </a:lvl2pPr>
          <a:lvl3pPr marL="914400" indent="0">
            <a:defRPr sz="1100">
              <a:solidFill>
                <a:srgbClr val="003B76"/>
              </a:solidFill>
              <a:latin typeface="Verdana"/>
            </a:defRPr>
          </a:lvl3pPr>
          <a:lvl4pPr marL="1371600" indent="0">
            <a:defRPr sz="1100">
              <a:solidFill>
                <a:srgbClr val="003B76"/>
              </a:solidFill>
              <a:latin typeface="Verdana"/>
            </a:defRPr>
          </a:lvl4pPr>
          <a:lvl5pPr marL="1828800" indent="0">
            <a:defRPr sz="1100">
              <a:solidFill>
                <a:srgbClr val="003B76"/>
              </a:solidFill>
              <a:latin typeface="Verdana"/>
            </a:defRPr>
          </a:lvl5pPr>
          <a:lvl6pPr marL="2286000" indent="0">
            <a:defRPr sz="1100">
              <a:solidFill>
                <a:srgbClr val="003B76"/>
              </a:solidFill>
              <a:latin typeface="Verdana"/>
            </a:defRPr>
          </a:lvl6pPr>
          <a:lvl7pPr marL="2743200" indent="0">
            <a:defRPr sz="1100">
              <a:solidFill>
                <a:srgbClr val="003B76"/>
              </a:solidFill>
              <a:latin typeface="Verdana"/>
            </a:defRPr>
          </a:lvl7pPr>
          <a:lvl8pPr marL="3200400" indent="0">
            <a:defRPr sz="1100">
              <a:solidFill>
                <a:srgbClr val="003B76"/>
              </a:solidFill>
              <a:latin typeface="Verdana"/>
            </a:defRPr>
          </a:lvl8pPr>
          <a:lvl9pPr marL="3657600" indent="0">
            <a:defRPr sz="1100">
              <a:solidFill>
                <a:srgbClr val="003B76"/>
              </a:solidFill>
              <a:latin typeface="Verdana"/>
            </a:defRPr>
          </a:lvl9pPr>
        </a:lstStyle>
        <a:p xmlns:a="http://schemas.openxmlformats.org/drawingml/2006/main">
          <a:pPr algn="ctr"/>
          <a:r>
            <a:rPr lang="en-US" sz="1400" b="1" dirty="0" smtClean="0">
              <a:ln>
                <a:solidFill>
                  <a:srgbClr val="FFFF00"/>
                </a:solidFill>
              </a:ln>
              <a:solidFill>
                <a:srgbClr val="FF0000"/>
              </a:solidFill>
            </a:rPr>
            <a:t>III</a:t>
          </a:r>
          <a:endParaRPr lang="ru-RU" sz="1400" b="1" dirty="0">
            <a:ln>
              <a:solidFill>
                <a:srgbClr val="FFFF00"/>
              </a:solidFill>
            </a:ln>
            <a:solidFill>
              <a:srgbClr val="FF0000"/>
            </a:solidFill>
          </a:endParaRPr>
        </a:p>
      </cdr:txBody>
    </cdr:sp>
  </cdr:relSizeAnchor>
  <cdr:relSizeAnchor xmlns:cdr="http://schemas.openxmlformats.org/drawingml/2006/chartDrawing">
    <cdr:from>
      <cdr:x>0.30699</cdr:x>
      <cdr:y>0.02676</cdr:y>
    </cdr:from>
    <cdr:to>
      <cdr:x>0.39099</cdr:x>
      <cdr:y>0.11435</cdr:y>
    </cdr:to>
    <cdr:sp macro="" textlink="">
      <cdr:nvSpPr>
        <cdr:cNvPr id="9" name="Овал 8"/>
        <cdr:cNvSpPr/>
      </cdr:nvSpPr>
      <cdr:spPr>
        <a:xfrm xmlns:a="http://schemas.openxmlformats.org/drawingml/2006/main">
          <a:off x="2631671" y="156594"/>
          <a:ext cx="720090" cy="512560"/>
        </a:xfrm>
        <a:prstGeom xmlns:a="http://schemas.openxmlformats.org/drawingml/2006/main" prst="ellipse">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rgbClr val="003B76"/>
              </a:solidFill>
              <a:latin typeface="Verdana"/>
            </a:defRPr>
          </a:lvl1pPr>
          <a:lvl2pPr marL="457200" indent="0">
            <a:defRPr sz="1100">
              <a:solidFill>
                <a:srgbClr val="003B76"/>
              </a:solidFill>
              <a:latin typeface="Verdana"/>
            </a:defRPr>
          </a:lvl2pPr>
          <a:lvl3pPr marL="914400" indent="0">
            <a:defRPr sz="1100">
              <a:solidFill>
                <a:srgbClr val="003B76"/>
              </a:solidFill>
              <a:latin typeface="Verdana"/>
            </a:defRPr>
          </a:lvl3pPr>
          <a:lvl4pPr marL="1371600" indent="0">
            <a:defRPr sz="1100">
              <a:solidFill>
                <a:srgbClr val="003B76"/>
              </a:solidFill>
              <a:latin typeface="Verdana"/>
            </a:defRPr>
          </a:lvl4pPr>
          <a:lvl5pPr marL="1828800" indent="0">
            <a:defRPr sz="1100">
              <a:solidFill>
                <a:srgbClr val="003B76"/>
              </a:solidFill>
              <a:latin typeface="Verdana"/>
            </a:defRPr>
          </a:lvl5pPr>
          <a:lvl6pPr marL="2286000" indent="0">
            <a:defRPr sz="1100">
              <a:solidFill>
                <a:srgbClr val="003B76"/>
              </a:solidFill>
              <a:latin typeface="Verdana"/>
            </a:defRPr>
          </a:lvl6pPr>
          <a:lvl7pPr marL="2743200" indent="0">
            <a:defRPr sz="1100">
              <a:solidFill>
                <a:srgbClr val="003B76"/>
              </a:solidFill>
              <a:latin typeface="Verdana"/>
            </a:defRPr>
          </a:lvl7pPr>
          <a:lvl8pPr marL="3200400" indent="0">
            <a:defRPr sz="1100">
              <a:solidFill>
                <a:srgbClr val="003B76"/>
              </a:solidFill>
              <a:latin typeface="Verdana"/>
            </a:defRPr>
          </a:lvl8pPr>
          <a:lvl9pPr marL="3657600" indent="0">
            <a:defRPr sz="1100">
              <a:solidFill>
                <a:srgbClr val="003B76"/>
              </a:solidFill>
              <a:latin typeface="Verdana"/>
            </a:defRPr>
          </a:lvl9pPr>
        </a:lstStyle>
        <a:p xmlns:a="http://schemas.openxmlformats.org/drawingml/2006/main">
          <a:pPr algn="ctr"/>
          <a:r>
            <a:rPr lang="en-US" sz="1400" b="1" dirty="0" smtClean="0">
              <a:ln>
                <a:solidFill>
                  <a:srgbClr val="FFFF00"/>
                </a:solidFill>
              </a:ln>
              <a:solidFill>
                <a:srgbClr val="FF0000"/>
              </a:solidFill>
            </a:rPr>
            <a:t>II</a:t>
          </a:r>
          <a:endParaRPr lang="ru-RU" sz="1400" b="1" dirty="0">
            <a:ln>
              <a:solidFill>
                <a:srgbClr val="FFFF00"/>
              </a:solidFill>
            </a:ln>
            <a:solidFill>
              <a:srgbClr val="FF0000"/>
            </a:solidFill>
          </a:endParaRPr>
        </a:p>
      </cdr:txBody>
    </cdr:sp>
  </cdr:relSizeAnchor>
  <cdr:relSizeAnchor xmlns:cdr="http://schemas.openxmlformats.org/drawingml/2006/chartDrawing">
    <cdr:from>
      <cdr:x>0.08859</cdr:x>
      <cdr:y>0.02676</cdr:y>
    </cdr:from>
    <cdr:to>
      <cdr:x>0.17259</cdr:x>
      <cdr:y>0.15478</cdr:y>
    </cdr:to>
    <cdr:sp macro="" textlink="">
      <cdr:nvSpPr>
        <cdr:cNvPr id="10" name="Овал 9"/>
        <cdr:cNvSpPr/>
      </cdr:nvSpPr>
      <cdr:spPr>
        <a:xfrm xmlns:a="http://schemas.openxmlformats.org/drawingml/2006/main">
          <a:off x="759438" y="156594"/>
          <a:ext cx="720090" cy="749149"/>
        </a:xfrm>
        <a:prstGeom xmlns:a="http://schemas.openxmlformats.org/drawingml/2006/main" prst="ellipse">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rgbClr val="003B76"/>
              </a:solidFill>
              <a:latin typeface="Verdana"/>
            </a:defRPr>
          </a:lvl1pPr>
          <a:lvl2pPr marL="457200" indent="0">
            <a:defRPr sz="1100">
              <a:solidFill>
                <a:srgbClr val="003B76"/>
              </a:solidFill>
              <a:latin typeface="Verdana"/>
            </a:defRPr>
          </a:lvl2pPr>
          <a:lvl3pPr marL="914400" indent="0">
            <a:defRPr sz="1100">
              <a:solidFill>
                <a:srgbClr val="003B76"/>
              </a:solidFill>
              <a:latin typeface="Verdana"/>
            </a:defRPr>
          </a:lvl3pPr>
          <a:lvl4pPr marL="1371600" indent="0">
            <a:defRPr sz="1100">
              <a:solidFill>
                <a:srgbClr val="003B76"/>
              </a:solidFill>
              <a:latin typeface="Verdana"/>
            </a:defRPr>
          </a:lvl4pPr>
          <a:lvl5pPr marL="1828800" indent="0">
            <a:defRPr sz="1100">
              <a:solidFill>
                <a:srgbClr val="003B76"/>
              </a:solidFill>
              <a:latin typeface="Verdana"/>
            </a:defRPr>
          </a:lvl5pPr>
          <a:lvl6pPr marL="2286000" indent="0">
            <a:defRPr sz="1100">
              <a:solidFill>
                <a:srgbClr val="003B76"/>
              </a:solidFill>
              <a:latin typeface="Verdana"/>
            </a:defRPr>
          </a:lvl6pPr>
          <a:lvl7pPr marL="2743200" indent="0">
            <a:defRPr sz="1100">
              <a:solidFill>
                <a:srgbClr val="003B76"/>
              </a:solidFill>
              <a:latin typeface="Verdana"/>
            </a:defRPr>
          </a:lvl7pPr>
          <a:lvl8pPr marL="3200400" indent="0">
            <a:defRPr sz="1100">
              <a:solidFill>
                <a:srgbClr val="003B76"/>
              </a:solidFill>
              <a:latin typeface="Verdana"/>
            </a:defRPr>
          </a:lvl8pPr>
          <a:lvl9pPr marL="3657600" indent="0">
            <a:defRPr sz="1100">
              <a:solidFill>
                <a:srgbClr val="003B76"/>
              </a:solidFill>
              <a:latin typeface="Verdana"/>
            </a:defRPr>
          </a:lvl9pPr>
        </a:lstStyle>
        <a:p xmlns:a="http://schemas.openxmlformats.org/drawingml/2006/main">
          <a:pPr algn="ctr"/>
          <a:r>
            <a:rPr lang="en-US" sz="1400" b="1" dirty="0" smtClean="0">
              <a:ln>
                <a:solidFill>
                  <a:srgbClr val="FFFF00"/>
                </a:solidFill>
              </a:ln>
              <a:solidFill>
                <a:srgbClr val="FF0000"/>
              </a:solidFill>
            </a:rPr>
            <a:t>I</a:t>
          </a:r>
          <a:endParaRPr lang="ru-RU" sz="1400" b="1" dirty="0">
            <a:ln>
              <a:solidFill>
                <a:srgbClr val="FFFF00"/>
              </a:solidFill>
            </a:ln>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F0A0AE-E56D-4D46-87B4-09F489AC8C99}" type="datetimeFigureOut">
              <a:rPr lang="ru-RU" smtClean="0"/>
              <a:pPr/>
              <a:t>27.08.2011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3AC930-58CB-4C1B-BC8D-05835255C38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Финансирование реальное,</a:t>
            </a:r>
            <a:r>
              <a:rPr lang="ru-RU" baseline="0" dirty="0" smtClean="0"/>
              <a:t> а не планируемое, по отчетам казначейства.</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17</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18</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19</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20</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25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26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27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28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33</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34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6</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35</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Предполагаемый проект полностью удовлетворяет сформировавшимся к настоящему времени требованиям к использованию ядерной энергии в космосе, наиболее полно изложенным в резолюции ООН 47/68 от 14.12.1992 г. "Принципы, касающиеся использования ядерных источников энергии в космическом пространстве".</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36</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38</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Автономные</a:t>
            </a:r>
            <a:r>
              <a:rPr lang="ru-RU" baseline="0" dirty="0" smtClean="0"/>
              <a:t> модули, обслуживание кораблей для дальнего космоса, масса 120 тонн.</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39</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42</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43</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Планируемая дата запуска</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Июнь 2011 года</a:t>
            </a:r>
          </a:p>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45</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Хруничев</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48</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mtClean="0"/>
              <a:t>Хруничев</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49</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mtClean="0"/>
              <a:t>Энергия</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50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8</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Добавить </a:t>
            </a:r>
            <a:r>
              <a:rPr lang="ru-RU" smtClean="0"/>
              <a:t>«Дальнюю</a:t>
            </a:r>
            <a:r>
              <a:rPr lang="ru-RU" baseline="0" smtClean="0"/>
              <a:t> </a:t>
            </a:r>
            <a:r>
              <a:rPr lang="ru-RU" baseline="0" dirty="0" err="1" smtClean="0"/>
              <a:t>перпективу</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53</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ДАРПА</a:t>
            </a:r>
            <a:r>
              <a:rPr lang="ru-RU" baseline="0" dirty="0" smtClean="0"/>
              <a:t> выделила 1 </a:t>
            </a:r>
            <a:r>
              <a:rPr lang="ru-RU" baseline="0" dirty="0" err="1" smtClean="0"/>
              <a:t>млн</a:t>
            </a:r>
            <a:r>
              <a:rPr lang="ru-RU" baseline="0" dirty="0" smtClean="0"/>
              <a:t> долларов на исследование концепции межзвездных полетов.</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54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a:ln/>
        </p:spPr>
      </p:sp>
      <p:sp>
        <p:nvSpPr>
          <p:cNvPr id="35843" name="Заметки 2"/>
          <p:cNvSpPr>
            <a:spLocks noGrp="1"/>
          </p:cNvSpPr>
          <p:nvPr>
            <p:ph type="body" idx="1"/>
          </p:nvPr>
        </p:nvSpPr>
        <p:spPr>
          <a:noFill/>
          <a:ln/>
        </p:spPr>
        <p:txBody>
          <a:bodyPr/>
          <a:lstStyle/>
          <a:p>
            <a:pPr eaLnBrk="1" hangingPunct="1"/>
            <a:endParaRPr lang="ru-RU" smtClean="0"/>
          </a:p>
        </p:txBody>
      </p:sp>
      <p:sp>
        <p:nvSpPr>
          <p:cNvPr id="35844" name="Номер слайда 3"/>
          <p:cNvSpPr>
            <a:spLocks noGrp="1"/>
          </p:cNvSpPr>
          <p:nvPr>
            <p:ph type="sldNum" sz="quarter" idx="5"/>
          </p:nvPr>
        </p:nvSpPr>
        <p:spPr>
          <a:noFill/>
        </p:spPr>
        <p:txBody>
          <a:bodyPr/>
          <a:lstStyle/>
          <a:p>
            <a:fld id="{C8F5C5B7-40D4-4470-9AE0-3F0D7C4DD123}" type="slidenum">
              <a:rPr lang="ru-RU" smtClean="0"/>
              <a:pPr/>
              <a:t>9</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a:ln/>
        </p:spPr>
      </p:sp>
      <p:sp>
        <p:nvSpPr>
          <p:cNvPr id="36867" name="Заметки 2"/>
          <p:cNvSpPr>
            <a:spLocks noGrp="1"/>
          </p:cNvSpPr>
          <p:nvPr>
            <p:ph type="body" idx="1"/>
          </p:nvPr>
        </p:nvSpPr>
        <p:spPr>
          <a:noFill/>
          <a:ln/>
        </p:spPr>
        <p:txBody>
          <a:bodyPr/>
          <a:lstStyle/>
          <a:p>
            <a:pPr eaLnBrk="1" hangingPunct="1"/>
            <a:endParaRPr lang="ru-RU" smtClean="0"/>
          </a:p>
        </p:txBody>
      </p:sp>
      <p:sp>
        <p:nvSpPr>
          <p:cNvPr id="36868" name="Номер слайда 3"/>
          <p:cNvSpPr>
            <a:spLocks noGrp="1"/>
          </p:cNvSpPr>
          <p:nvPr>
            <p:ph type="sldNum" sz="quarter" idx="5"/>
          </p:nvPr>
        </p:nvSpPr>
        <p:spPr>
          <a:noFill/>
        </p:spPr>
        <p:txBody>
          <a:bodyPr/>
          <a:lstStyle/>
          <a:p>
            <a:fld id="{1630685E-2433-461F-A7CA-B99E0F133FCB}" type="slidenum">
              <a:rPr lang="ru-RU" smtClean="0"/>
              <a:pPr/>
              <a:t>10</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11</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См. график финансирования</a:t>
            </a:r>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13</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F1072C-CBC8-4B24-9D8E-92A07303D865}" type="slidenum">
              <a:rPr lang="ru-RU"/>
              <a:pPr/>
              <a:t>15</a:t>
            </a:fld>
            <a:endParaRPr lang="ru-RU"/>
          </a:p>
        </p:txBody>
      </p:sp>
      <p:sp>
        <p:nvSpPr>
          <p:cNvPr id="9218" name="Rectangle 2"/>
          <p:cNvSpPr>
            <a:spLocks noGrp="1" noRot="1" noChangeAspect="1" noChangeArrowheads="1" noTextEdit="1"/>
          </p:cNvSpPr>
          <p:nvPr>
            <p:ph type="sldImg"/>
          </p:nvPr>
        </p:nvSpPr>
        <p:spPr bwMode="auto">
          <a:xfrm>
            <a:off x="1128713" y="701675"/>
            <a:ext cx="4586287" cy="3440113"/>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22338" y="4352925"/>
            <a:ext cx="4997450" cy="4141788"/>
          </a:xfrm>
          <a:prstGeom prst="rect">
            <a:avLst/>
          </a:prstGeom>
          <a:solidFill>
            <a:srgbClr val="FFFFFF"/>
          </a:solidFill>
          <a:ln>
            <a:solidFill>
              <a:srgbClr val="000000"/>
            </a:solidFill>
            <a:miter lim="800000"/>
            <a:headEnd/>
            <a:tailEnd/>
          </a:ln>
        </p:spPr>
        <p:txBody>
          <a:bodyPr lIns="86237" tIns="43119" rIns="86237" bIns="43119"/>
          <a:lstStyle/>
          <a:p>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3AC930-58CB-4C1B-BC8D-05835255C387}" type="slidenum">
              <a:rPr lang="ru-RU" smtClean="0"/>
              <a:pPr/>
              <a:t>16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ru-RU"/>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ru-RU"/>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ru-RU"/>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ru-RU"/>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ru-RU"/>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ru-RU"/>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ru-RU"/>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ru-RU"/>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ru-RU"/>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ru-RU"/>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ru-RU"/>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ru-RU"/>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ru-RU"/>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ru-RU"/>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ru-RU"/>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ru-RU"/>
            </a:p>
          </p:txBody>
        </p:sp>
      </p:grpSp>
      <p:sp>
        <p:nvSpPr>
          <p:cNvPr id="2051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ru-RU"/>
              <a:t>Образец заголовка</a:t>
            </a:r>
          </a:p>
        </p:txBody>
      </p:sp>
      <p:sp>
        <p:nvSpPr>
          <p:cNvPr id="2052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41" name="Rectangle 41"/>
          <p:cNvSpPr>
            <a:spLocks noGrp="1" noChangeArrowheads="1"/>
          </p:cNvSpPr>
          <p:nvPr>
            <p:ph type="dt" sz="quarter" idx="10"/>
          </p:nvPr>
        </p:nvSpPr>
        <p:spPr/>
        <p:txBody>
          <a:bodyPr/>
          <a:lstStyle>
            <a:lvl1pPr>
              <a:defRPr/>
            </a:lvl1pPr>
          </a:lstStyle>
          <a:p>
            <a:pPr>
              <a:defRPr/>
            </a:pPr>
            <a:endParaRPr lang="ru-RU"/>
          </a:p>
        </p:txBody>
      </p:sp>
      <p:sp>
        <p:nvSpPr>
          <p:cNvPr id="42" name="Rectangle 42"/>
          <p:cNvSpPr>
            <a:spLocks noGrp="1" noChangeArrowheads="1"/>
          </p:cNvSpPr>
          <p:nvPr>
            <p:ph type="ftr" sz="quarter" idx="11"/>
          </p:nvPr>
        </p:nvSpPr>
        <p:spPr/>
        <p:txBody>
          <a:bodyPr/>
          <a:lstStyle>
            <a:lvl1pPr>
              <a:defRPr/>
            </a:lvl1pPr>
          </a:lstStyle>
          <a:p>
            <a:pPr>
              <a:defRPr/>
            </a:pPr>
            <a:endParaRPr lang="ru-RU"/>
          </a:p>
        </p:txBody>
      </p:sp>
      <p:sp>
        <p:nvSpPr>
          <p:cNvPr id="43" name="Rectangle 43"/>
          <p:cNvSpPr>
            <a:spLocks noGrp="1" noChangeArrowheads="1"/>
          </p:cNvSpPr>
          <p:nvPr>
            <p:ph type="sldNum" sz="quarter" idx="12"/>
          </p:nvPr>
        </p:nvSpPr>
        <p:spPr/>
        <p:txBody>
          <a:bodyPr/>
          <a:lstStyle>
            <a:lvl1pPr>
              <a:defRPr/>
            </a:lvl1pPr>
          </a:lstStyle>
          <a:p>
            <a:pPr>
              <a:defRPr/>
            </a:pPr>
            <a:fld id="{135D42D9-2454-4991-AFC4-967B2DA27F6A}"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0"/>
          <p:cNvSpPr>
            <a:spLocks noGrp="1" noChangeArrowheads="1"/>
          </p:cNvSpPr>
          <p:nvPr>
            <p:ph type="dt" sz="half" idx="10"/>
          </p:nvPr>
        </p:nvSpPr>
        <p:spPr>
          <a:ln/>
        </p:spPr>
        <p:txBody>
          <a:bodyPr/>
          <a:lstStyle>
            <a:lvl1pPr>
              <a:defRPr/>
            </a:lvl1pPr>
          </a:lstStyle>
          <a:p>
            <a:pPr>
              <a:defRPr/>
            </a:pPr>
            <a:endParaRPr lang="ru-RU"/>
          </a:p>
        </p:txBody>
      </p:sp>
      <p:sp>
        <p:nvSpPr>
          <p:cNvPr id="5" name="Rectangle 41"/>
          <p:cNvSpPr>
            <a:spLocks noGrp="1" noChangeArrowheads="1"/>
          </p:cNvSpPr>
          <p:nvPr>
            <p:ph type="ftr" sz="quarter" idx="11"/>
          </p:nvPr>
        </p:nvSpPr>
        <p:spPr>
          <a:ln/>
        </p:spPr>
        <p:txBody>
          <a:bodyPr/>
          <a:lstStyle>
            <a:lvl1pPr>
              <a:defRPr/>
            </a:lvl1pPr>
          </a:lstStyle>
          <a:p>
            <a:pPr>
              <a:defRPr/>
            </a:pPr>
            <a:endParaRPr lang="ru-RU"/>
          </a:p>
        </p:txBody>
      </p:sp>
      <p:sp>
        <p:nvSpPr>
          <p:cNvPr id="6" name="Rectangle 42"/>
          <p:cNvSpPr>
            <a:spLocks noGrp="1" noChangeArrowheads="1"/>
          </p:cNvSpPr>
          <p:nvPr>
            <p:ph type="sldNum" sz="quarter" idx="12"/>
          </p:nvPr>
        </p:nvSpPr>
        <p:spPr>
          <a:ln/>
        </p:spPr>
        <p:txBody>
          <a:bodyPr/>
          <a:lstStyle>
            <a:lvl1pPr>
              <a:defRPr/>
            </a:lvl1pPr>
          </a:lstStyle>
          <a:p>
            <a:pPr>
              <a:defRPr/>
            </a:pPr>
            <a:fld id="{11836E98-3364-4458-A7FB-6FA8F60C6D8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0"/>
          <p:cNvSpPr>
            <a:spLocks noGrp="1" noChangeArrowheads="1"/>
          </p:cNvSpPr>
          <p:nvPr>
            <p:ph type="dt" sz="half" idx="10"/>
          </p:nvPr>
        </p:nvSpPr>
        <p:spPr>
          <a:ln/>
        </p:spPr>
        <p:txBody>
          <a:bodyPr/>
          <a:lstStyle>
            <a:lvl1pPr>
              <a:defRPr/>
            </a:lvl1pPr>
          </a:lstStyle>
          <a:p>
            <a:pPr>
              <a:defRPr/>
            </a:pPr>
            <a:endParaRPr lang="ru-RU"/>
          </a:p>
        </p:txBody>
      </p:sp>
      <p:sp>
        <p:nvSpPr>
          <p:cNvPr id="5" name="Rectangle 41"/>
          <p:cNvSpPr>
            <a:spLocks noGrp="1" noChangeArrowheads="1"/>
          </p:cNvSpPr>
          <p:nvPr>
            <p:ph type="ftr" sz="quarter" idx="11"/>
          </p:nvPr>
        </p:nvSpPr>
        <p:spPr>
          <a:ln/>
        </p:spPr>
        <p:txBody>
          <a:bodyPr/>
          <a:lstStyle>
            <a:lvl1pPr>
              <a:defRPr/>
            </a:lvl1pPr>
          </a:lstStyle>
          <a:p>
            <a:pPr>
              <a:defRPr/>
            </a:pPr>
            <a:endParaRPr lang="ru-RU"/>
          </a:p>
        </p:txBody>
      </p:sp>
      <p:sp>
        <p:nvSpPr>
          <p:cNvPr id="6" name="Rectangle 42"/>
          <p:cNvSpPr>
            <a:spLocks noGrp="1" noChangeArrowheads="1"/>
          </p:cNvSpPr>
          <p:nvPr>
            <p:ph type="sldNum" sz="quarter" idx="12"/>
          </p:nvPr>
        </p:nvSpPr>
        <p:spPr>
          <a:ln/>
        </p:spPr>
        <p:txBody>
          <a:bodyPr/>
          <a:lstStyle>
            <a:lvl1pPr>
              <a:defRPr/>
            </a:lvl1pPr>
          </a:lstStyle>
          <a:p>
            <a:pPr>
              <a:defRPr/>
            </a:pPr>
            <a:fld id="{B5C75BB6-93A5-40E0-99C5-25623DC84EAD}"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3"/>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0"/>
          <p:cNvSpPr>
            <a:spLocks noGrp="1" noChangeArrowheads="1"/>
          </p:cNvSpPr>
          <p:nvPr>
            <p:ph type="dt" sz="half" idx="10"/>
          </p:nvPr>
        </p:nvSpPr>
        <p:spPr>
          <a:ln/>
        </p:spPr>
        <p:txBody>
          <a:bodyPr/>
          <a:lstStyle>
            <a:lvl1pPr>
              <a:defRPr/>
            </a:lvl1pPr>
          </a:lstStyle>
          <a:p>
            <a:pPr>
              <a:defRPr/>
            </a:pPr>
            <a:endParaRPr lang="ru-RU"/>
          </a:p>
        </p:txBody>
      </p:sp>
      <p:sp>
        <p:nvSpPr>
          <p:cNvPr id="4" name="Rectangle 41"/>
          <p:cNvSpPr>
            <a:spLocks noGrp="1" noChangeArrowheads="1"/>
          </p:cNvSpPr>
          <p:nvPr>
            <p:ph type="ftr" sz="quarter" idx="11"/>
          </p:nvPr>
        </p:nvSpPr>
        <p:spPr>
          <a:ln/>
        </p:spPr>
        <p:txBody>
          <a:bodyPr/>
          <a:lstStyle>
            <a:lvl1pPr>
              <a:defRPr/>
            </a:lvl1pPr>
          </a:lstStyle>
          <a:p>
            <a:pPr>
              <a:defRPr/>
            </a:pPr>
            <a:endParaRPr lang="ru-RU"/>
          </a:p>
        </p:txBody>
      </p:sp>
      <p:sp>
        <p:nvSpPr>
          <p:cNvPr id="5" name="Rectangle 42"/>
          <p:cNvSpPr>
            <a:spLocks noGrp="1" noChangeArrowheads="1"/>
          </p:cNvSpPr>
          <p:nvPr>
            <p:ph type="sldNum" sz="quarter" idx="12"/>
          </p:nvPr>
        </p:nvSpPr>
        <p:spPr>
          <a:ln/>
        </p:spPr>
        <p:txBody>
          <a:bodyPr/>
          <a:lstStyle>
            <a:lvl1pPr>
              <a:defRPr/>
            </a:lvl1pPr>
          </a:lstStyle>
          <a:p>
            <a:pPr>
              <a:defRPr/>
            </a:pPr>
            <a:fld id="{A08DF99D-8278-4270-8DEB-00255689859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0"/>
          <p:cNvSpPr>
            <a:spLocks noGrp="1" noChangeArrowheads="1"/>
          </p:cNvSpPr>
          <p:nvPr>
            <p:ph type="dt" sz="half" idx="10"/>
          </p:nvPr>
        </p:nvSpPr>
        <p:spPr>
          <a:ln/>
        </p:spPr>
        <p:txBody>
          <a:bodyPr/>
          <a:lstStyle>
            <a:lvl1pPr>
              <a:defRPr/>
            </a:lvl1pPr>
          </a:lstStyle>
          <a:p>
            <a:pPr>
              <a:defRPr/>
            </a:pPr>
            <a:endParaRPr lang="ru-RU"/>
          </a:p>
        </p:txBody>
      </p:sp>
      <p:sp>
        <p:nvSpPr>
          <p:cNvPr id="5" name="Rectangle 41"/>
          <p:cNvSpPr>
            <a:spLocks noGrp="1" noChangeArrowheads="1"/>
          </p:cNvSpPr>
          <p:nvPr>
            <p:ph type="ftr" sz="quarter" idx="11"/>
          </p:nvPr>
        </p:nvSpPr>
        <p:spPr>
          <a:ln/>
        </p:spPr>
        <p:txBody>
          <a:bodyPr/>
          <a:lstStyle>
            <a:lvl1pPr>
              <a:defRPr/>
            </a:lvl1pPr>
          </a:lstStyle>
          <a:p>
            <a:pPr>
              <a:defRPr/>
            </a:pPr>
            <a:endParaRPr lang="ru-RU"/>
          </a:p>
        </p:txBody>
      </p:sp>
      <p:sp>
        <p:nvSpPr>
          <p:cNvPr id="6" name="Rectangle 42"/>
          <p:cNvSpPr>
            <a:spLocks noGrp="1" noChangeArrowheads="1"/>
          </p:cNvSpPr>
          <p:nvPr>
            <p:ph type="sldNum" sz="quarter" idx="12"/>
          </p:nvPr>
        </p:nvSpPr>
        <p:spPr>
          <a:ln/>
        </p:spPr>
        <p:txBody>
          <a:bodyPr/>
          <a:lstStyle>
            <a:lvl1pPr>
              <a:defRPr/>
            </a:lvl1pPr>
          </a:lstStyle>
          <a:p>
            <a:pPr>
              <a:defRPr/>
            </a:pPr>
            <a:fld id="{BBCAECF4-127C-4500-A4D2-B3851F80D04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0"/>
          <p:cNvSpPr>
            <a:spLocks noGrp="1" noChangeArrowheads="1"/>
          </p:cNvSpPr>
          <p:nvPr>
            <p:ph type="dt" sz="half" idx="10"/>
          </p:nvPr>
        </p:nvSpPr>
        <p:spPr>
          <a:ln/>
        </p:spPr>
        <p:txBody>
          <a:bodyPr/>
          <a:lstStyle>
            <a:lvl1pPr>
              <a:defRPr/>
            </a:lvl1pPr>
          </a:lstStyle>
          <a:p>
            <a:pPr>
              <a:defRPr/>
            </a:pPr>
            <a:endParaRPr lang="ru-RU"/>
          </a:p>
        </p:txBody>
      </p:sp>
      <p:sp>
        <p:nvSpPr>
          <p:cNvPr id="5" name="Rectangle 41"/>
          <p:cNvSpPr>
            <a:spLocks noGrp="1" noChangeArrowheads="1"/>
          </p:cNvSpPr>
          <p:nvPr>
            <p:ph type="ftr" sz="quarter" idx="11"/>
          </p:nvPr>
        </p:nvSpPr>
        <p:spPr>
          <a:ln/>
        </p:spPr>
        <p:txBody>
          <a:bodyPr/>
          <a:lstStyle>
            <a:lvl1pPr>
              <a:defRPr/>
            </a:lvl1pPr>
          </a:lstStyle>
          <a:p>
            <a:pPr>
              <a:defRPr/>
            </a:pPr>
            <a:endParaRPr lang="ru-RU"/>
          </a:p>
        </p:txBody>
      </p:sp>
      <p:sp>
        <p:nvSpPr>
          <p:cNvPr id="6" name="Rectangle 42"/>
          <p:cNvSpPr>
            <a:spLocks noGrp="1" noChangeArrowheads="1"/>
          </p:cNvSpPr>
          <p:nvPr>
            <p:ph type="sldNum" sz="quarter" idx="12"/>
          </p:nvPr>
        </p:nvSpPr>
        <p:spPr>
          <a:ln/>
        </p:spPr>
        <p:txBody>
          <a:bodyPr/>
          <a:lstStyle>
            <a:lvl1pPr>
              <a:defRPr/>
            </a:lvl1pPr>
          </a:lstStyle>
          <a:p>
            <a:pPr>
              <a:defRPr/>
            </a:pPr>
            <a:fld id="{4D897961-3BB9-4B3A-B355-ADEAA47FB156}"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0"/>
          <p:cNvSpPr>
            <a:spLocks noGrp="1" noChangeArrowheads="1"/>
          </p:cNvSpPr>
          <p:nvPr>
            <p:ph type="dt" sz="half" idx="10"/>
          </p:nvPr>
        </p:nvSpPr>
        <p:spPr>
          <a:ln/>
        </p:spPr>
        <p:txBody>
          <a:bodyPr/>
          <a:lstStyle>
            <a:lvl1pPr>
              <a:defRPr/>
            </a:lvl1pPr>
          </a:lstStyle>
          <a:p>
            <a:pPr>
              <a:defRPr/>
            </a:pPr>
            <a:endParaRPr lang="ru-RU"/>
          </a:p>
        </p:txBody>
      </p:sp>
      <p:sp>
        <p:nvSpPr>
          <p:cNvPr id="6" name="Rectangle 41"/>
          <p:cNvSpPr>
            <a:spLocks noGrp="1" noChangeArrowheads="1"/>
          </p:cNvSpPr>
          <p:nvPr>
            <p:ph type="ftr" sz="quarter" idx="11"/>
          </p:nvPr>
        </p:nvSpPr>
        <p:spPr>
          <a:ln/>
        </p:spPr>
        <p:txBody>
          <a:bodyPr/>
          <a:lstStyle>
            <a:lvl1pPr>
              <a:defRPr/>
            </a:lvl1pPr>
          </a:lstStyle>
          <a:p>
            <a:pPr>
              <a:defRPr/>
            </a:pPr>
            <a:endParaRPr lang="ru-RU"/>
          </a:p>
        </p:txBody>
      </p:sp>
      <p:sp>
        <p:nvSpPr>
          <p:cNvPr id="7" name="Rectangle 42"/>
          <p:cNvSpPr>
            <a:spLocks noGrp="1" noChangeArrowheads="1"/>
          </p:cNvSpPr>
          <p:nvPr>
            <p:ph type="sldNum" sz="quarter" idx="12"/>
          </p:nvPr>
        </p:nvSpPr>
        <p:spPr>
          <a:ln/>
        </p:spPr>
        <p:txBody>
          <a:bodyPr/>
          <a:lstStyle>
            <a:lvl1pPr>
              <a:defRPr/>
            </a:lvl1pPr>
          </a:lstStyle>
          <a:p>
            <a:pPr>
              <a:defRPr/>
            </a:pPr>
            <a:fld id="{673838B0-C712-4B16-8E88-6B03BAA7A41F}"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0"/>
          <p:cNvSpPr>
            <a:spLocks noGrp="1" noChangeArrowheads="1"/>
          </p:cNvSpPr>
          <p:nvPr>
            <p:ph type="dt" sz="half" idx="10"/>
          </p:nvPr>
        </p:nvSpPr>
        <p:spPr>
          <a:ln/>
        </p:spPr>
        <p:txBody>
          <a:bodyPr/>
          <a:lstStyle>
            <a:lvl1pPr>
              <a:defRPr/>
            </a:lvl1pPr>
          </a:lstStyle>
          <a:p>
            <a:pPr>
              <a:defRPr/>
            </a:pPr>
            <a:endParaRPr lang="ru-RU"/>
          </a:p>
        </p:txBody>
      </p:sp>
      <p:sp>
        <p:nvSpPr>
          <p:cNvPr id="8" name="Rectangle 41"/>
          <p:cNvSpPr>
            <a:spLocks noGrp="1" noChangeArrowheads="1"/>
          </p:cNvSpPr>
          <p:nvPr>
            <p:ph type="ftr" sz="quarter" idx="11"/>
          </p:nvPr>
        </p:nvSpPr>
        <p:spPr>
          <a:ln/>
        </p:spPr>
        <p:txBody>
          <a:bodyPr/>
          <a:lstStyle>
            <a:lvl1pPr>
              <a:defRPr/>
            </a:lvl1pPr>
          </a:lstStyle>
          <a:p>
            <a:pPr>
              <a:defRPr/>
            </a:pPr>
            <a:endParaRPr lang="ru-RU"/>
          </a:p>
        </p:txBody>
      </p:sp>
      <p:sp>
        <p:nvSpPr>
          <p:cNvPr id="9" name="Rectangle 42"/>
          <p:cNvSpPr>
            <a:spLocks noGrp="1" noChangeArrowheads="1"/>
          </p:cNvSpPr>
          <p:nvPr>
            <p:ph type="sldNum" sz="quarter" idx="12"/>
          </p:nvPr>
        </p:nvSpPr>
        <p:spPr>
          <a:ln/>
        </p:spPr>
        <p:txBody>
          <a:bodyPr/>
          <a:lstStyle>
            <a:lvl1pPr>
              <a:defRPr/>
            </a:lvl1pPr>
          </a:lstStyle>
          <a:p>
            <a:pPr>
              <a:defRPr/>
            </a:pPr>
            <a:fld id="{01236FD2-ECE7-4638-9228-2DC8F1F22A5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0"/>
          <p:cNvSpPr>
            <a:spLocks noGrp="1" noChangeArrowheads="1"/>
          </p:cNvSpPr>
          <p:nvPr>
            <p:ph type="dt" sz="half" idx="10"/>
          </p:nvPr>
        </p:nvSpPr>
        <p:spPr>
          <a:ln/>
        </p:spPr>
        <p:txBody>
          <a:bodyPr/>
          <a:lstStyle>
            <a:lvl1pPr>
              <a:defRPr/>
            </a:lvl1pPr>
          </a:lstStyle>
          <a:p>
            <a:pPr>
              <a:defRPr/>
            </a:pPr>
            <a:endParaRPr lang="ru-RU"/>
          </a:p>
        </p:txBody>
      </p:sp>
      <p:sp>
        <p:nvSpPr>
          <p:cNvPr id="4" name="Rectangle 41"/>
          <p:cNvSpPr>
            <a:spLocks noGrp="1" noChangeArrowheads="1"/>
          </p:cNvSpPr>
          <p:nvPr>
            <p:ph type="ftr" sz="quarter" idx="11"/>
          </p:nvPr>
        </p:nvSpPr>
        <p:spPr>
          <a:ln/>
        </p:spPr>
        <p:txBody>
          <a:bodyPr/>
          <a:lstStyle>
            <a:lvl1pPr>
              <a:defRPr/>
            </a:lvl1pPr>
          </a:lstStyle>
          <a:p>
            <a:pPr>
              <a:defRPr/>
            </a:pPr>
            <a:endParaRPr lang="ru-RU"/>
          </a:p>
        </p:txBody>
      </p:sp>
      <p:sp>
        <p:nvSpPr>
          <p:cNvPr id="5" name="Rectangle 42"/>
          <p:cNvSpPr>
            <a:spLocks noGrp="1" noChangeArrowheads="1"/>
          </p:cNvSpPr>
          <p:nvPr>
            <p:ph type="sldNum" sz="quarter" idx="12"/>
          </p:nvPr>
        </p:nvSpPr>
        <p:spPr>
          <a:ln/>
        </p:spPr>
        <p:txBody>
          <a:bodyPr/>
          <a:lstStyle>
            <a:lvl1pPr>
              <a:defRPr/>
            </a:lvl1pPr>
          </a:lstStyle>
          <a:p>
            <a:pPr>
              <a:defRPr/>
            </a:pPr>
            <a:fld id="{4A410150-E843-45CF-A06B-B0C05B4B7A8E}"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ru-RU"/>
          </a:p>
        </p:txBody>
      </p:sp>
      <p:sp>
        <p:nvSpPr>
          <p:cNvPr id="3" name="Rectangle 41"/>
          <p:cNvSpPr>
            <a:spLocks noGrp="1" noChangeArrowheads="1"/>
          </p:cNvSpPr>
          <p:nvPr>
            <p:ph type="ftr" sz="quarter" idx="11"/>
          </p:nvPr>
        </p:nvSpPr>
        <p:spPr>
          <a:ln/>
        </p:spPr>
        <p:txBody>
          <a:bodyPr/>
          <a:lstStyle>
            <a:lvl1pPr>
              <a:defRPr/>
            </a:lvl1pPr>
          </a:lstStyle>
          <a:p>
            <a:pPr>
              <a:defRPr/>
            </a:pPr>
            <a:endParaRPr lang="ru-RU"/>
          </a:p>
        </p:txBody>
      </p:sp>
      <p:sp>
        <p:nvSpPr>
          <p:cNvPr id="4" name="Rectangle 42"/>
          <p:cNvSpPr>
            <a:spLocks noGrp="1" noChangeArrowheads="1"/>
          </p:cNvSpPr>
          <p:nvPr>
            <p:ph type="sldNum" sz="quarter" idx="12"/>
          </p:nvPr>
        </p:nvSpPr>
        <p:spPr>
          <a:ln/>
        </p:spPr>
        <p:txBody>
          <a:bodyPr/>
          <a:lstStyle>
            <a:lvl1pPr>
              <a:defRPr/>
            </a:lvl1pPr>
          </a:lstStyle>
          <a:p>
            <a:pPr>
              <a:defRPr/>
            </a:pPr>
            <a:fld id="{38C7E4FA-51DA-429F-A86D-D477DB8094B2}"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0"/>
          <p:cNvSpPr>
            <a:spLocks noGrp="1" noChangeArrowheads="1"/>
          </p:cNvSpPr>
          <p:nvPr>
            <p:ph type="dt" sz="half" idx="10"/>
          </p:nvPr>
        </p:nvSpPr>
        <p:spPr>
          <a:ln/>
        </p:spPr>
        <p:txBody>
          <a:bodyPr/>
          <a:lstStyle>
            <a:lvl1pPr>
              <a:defRPr/>
            </a:lvl1pPr>
          </a:lstStyle>
          <a:p>
            <a:pPr>
              <a:defRPr/>
            </a:pPr>
            <a:endParaRPr lang="ru-RU"/>
          </a:p>
        </p:txBody>
      </p:sp>
      <p:sp>
        <p:nvSpPr>
          <p:cNvPr id="6" name="Rectangle 41"/>
          <p:cNvSpPr>
            <a:spLocks noGrp="1" noChangeArrowheads="1"/>
          </p:cNvSpPr>
          <p:nvPr>
            <p:ph type="ftr" sz="quarter" idx="11"/>
          </p:nvPr>
        </p:nvSpPr>
        <p:spPr>
          <a:ln/>
        </p:spPr>
        <p:txBody>
          <a:bodyPr/>
          <a:lstStyle>
            <a:lvl1pPr>
              <a:defRPr/>
            </a:lvl1pPr>
          </a:lstStyle>
          <a:p>
            <a:pPr>
              <a:defRPr/>
            </a:pPr>
            <a:endParaRPr lang="ru-RU"/>
          </a:p>
        </p:txBody>
      </p:sp>
      <p:sp>
        <p:nvSpPr>
          <p:cNvPr id="7" name="Rectangle 42"/>
          <p:cNvSpPr>
            <a:spLocks noGrp="1" noChangeArrowheads="1"/>
          </p:cNvSpPr>
          <p:nvPr>
            <p:ph type="sldNum" sz="quarter" idx="12"/>
          </p:nvPr>
        </p:nvSpPr>
        <p:spPr>
          <a:ln/>
        </p:spPr>
        <p:txBody>
          <a:bodyPr/>
          <a:lstStyle>
            <a:lvl1pPr>
              <a:defRPr/>
            </a:lvl1pPr>
          </a:lstStyle>
          <a:p>
            <a:pPr>
              <a:defRPr/>
            </a:pPr>
            <a:fld id="{9A7D4FA2-E40D-4C25-8DEA-28A1A4D5C10E}"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0"/>
          <p:cNvSpPr>
            <a:spLocks noGrp="1" noChangeArrowheads="1"/>
          </p:cNvSpPr>
          <p:nvPr>
            <p:ph type="dt" sz="half" idx="10"/>
          </p:nvPr>
        </p:nvSpPr>
        <p:spPr>
          <a:ln/>
        </p:spPr>
        <p:txBody>
          <a:bodyPr/>
          <a:lstStyle>
            <a:lvl1pPr>
              <a:defRPr/>
            </a:lvl1pPr>
          </a:lstStyle>
          <a:p>
            <a:pPr>
              <a:defRPr/>
            </a:pPr>
            <a:endParaRPr lang="ru-RU"/>
          </a:p>
        </p:txBody>
      </p:sp>
      <p:sp>
        <p:nvSpPr>
          <p:cNvPr id="6" name="Rectangle 41"/>
          <p:cNvSpPr>
            <a:spLocks noGrp="1" noChangeArrowheads="1"/>
          </p:cNvSpPr>
          <p:nvPr>
            <p:ph type="ftr" sz="quarter" idx="11"/>
          </p:nvPr>
        </p:nvSpPr>
        <p:spPr>
          <a:ln/>
        </p:spPr>
        <p:txBody>
          <a:bodyPr/>
          <a:lstStyle>
            <a:lvl1pPr>
              <a:defRPr/>
            </a:lvl1pPr>
          </a:lstStyle>
          <a:p>
            <a:pPr>
              <a:defRPr/>
            </a:pPr>
            <a:endParaRPr lang="ru-RU"/>
          </a:p>
        </p:txBody>
      </p:sp>
      <p:sp>
        <p:nvSpPr>
          <p:cNvPr id="7" name="Rectangle 42"/>
          <p:cNvSpPr>
            <a:spLocks noGrp="1" noChangeArrowheads="1"/>
          </p:cNvSpPr>
          <p:nvPr>
            <p:ph type="sldNum" sz="quarter" idx="12"/>
          </p:nvPr>
        </p:nvSpPr>
        <p:spPr>
          <a:ln/>
        </p:spPr>
        <p:txBody>
          <a:bodyPr/>
          <a:lstStyle>
            <a:lvl1pPr>
              <a:defRPr/>
            </a:lvl1pPr>
          </a:lstStyle>
          <a:p>
            <a:pPr>
              <a:defRPr/>
            </a:pPr>
            <a:fld id="{329CC8A1-D258-4F5C-9A18-ED25AB65460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1588" y="0"/>
            <a:ext cx="9148762" cy="6851650"/>
            <a:chOff x="1" y="0"/>
            <a:chExt cx="5763" cy="4316"/>
          </a:xfrm>
        </p:grpSpPr>
        <p:sp>
          <p:nvSpPr>
            <p:cNvPr id="1945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sp>
          <p:nvSpPr>
            <p:cNvPr id="1946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sp>
          <p:nvSpPr>
            <p:cNvPr id="1946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grpSp>
          <p:nvGrpSpPr>
            <p:cNvPr id="9227" name="Group 6"/>
            <p:cNvGrpSpPr>
              <a:grpSpLocks/>
            </p:cNvGrpSpPr>
            <p:nvPr/>
          </p:nvGrpSpPr>
          <p:grpSpPr bwMode="auto">
            <a:xfrm>
              <a:off x="288" y="0"/>
              <a:ext cx="5098" cy="4316"/>
              <a:chOff x="288" y="0"/>
              <a:chExt cx="5098" cy="4316"/>
            </a:xfrm>
          </p:grpSpPr>
          <p:sp>
            <p:nvSpPr>
              <p:cNvPr id="1946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6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6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6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6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6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6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7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7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7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7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7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sp>
            <p:nvSpPr>
              <p:cNvPr id="1947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ru-RU"/>
              </a:p>
            </p:txBody>
          </p:sp>
        </p:grpSp>
        <p:sp>
          <p:nvSpPr>
            <p:cNvPr id="1947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sp>
          <p:nvSpPr>
            <p:cNvPr id="1947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ru-RU"/>
            </a:p>
          </p:txBody>
        </p:sp>
        <p:sp>
          <p:nvSpPr>
            <p:cNvPr id="1947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ru-RU"/>
            </a:p>
          </p:txBody>
        </p:sp>
        <p:sp>
          <p:nvSpPr>
            <p:cNvPr id="19479"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ru-RU"/>
            </a:p>
          </p:txBody>
        </p:sp>
        <p:sp>
          <p:nvSpPr>
            <p:cNvPr id="19480"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ru-RU"/>
            </a:p>
          </p:txBody>
        </p:sp>
        <p:sp>
          <p:nvSpPr>
            <p:cNvPr id="1948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ru-RU"/>
            </a:p>
          </p:txBody>
        </p:sp>
        <p:sp>
          <p:nvSpPr>
            <p:cNvPr id="19482"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ru-RU"/>
            </a:p>
          </p:txBody>
        </p:sp>
        <p:sp>
          <p:nvSpPr>
            <p:cNvPr id="19483"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ru-RU"/>
            </a:p>
          </p:txBody>
        </p:sp>
        <p:sp>
          <p:nvSpPr>
            <p:cNvPr id="1948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ru-RU"/>
            </a:p>
          </p:txBody>
        </p:sp>
        <p:sp>
          <p:nvSpPr>
            <p:cNvPr id="1948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ru-RU"/>
            </a:p>
          </p:txBody>
        </p:sp>
        <p:sp>
          <p:nvSpPr>
            <p:cNvPr id="1948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ru-RU"/>
            </a:p>
          </p:txBody>
        </p:sp>
        <p:grpSp>
          <p:nvGrpSpPr>
            <p:cNvPr id="9239" name="Group 31"/>
            <p:cNvGrpSpPr>
              <a:grpSpLocks/>
            </p:cNvGrpSpPr>
            <p:nvPr/>
          </p:nvGrpSpPr>
          <p:grpSpPr bwMode="auto">
            <a:xfrm>
              <a:off x="1" y="392"/>
              <a:ext cx="5758" cy="1571"/>
              <a:chOff x="1" y="392"/>
              <a:chExt cx="5758" cy="1571"/>
            </a:xfrm>
          </p:grpSpPr>
          <p:sp>
            <p:nvSpPr>
              <p:cNvPr id="1948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ru-RU"/>
              </a:p>
            </p:txBody>
          </p:sp>
          <p:sp>
            <p:nvSpPr>
              <p:cNvPr id="1948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ru-RU"/>
              </a:p>
            </p:txBody>
          </p:sp>
          <p:sp>
            <p:nvSpPr>
              <p:cNvPr id="1949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ru-RU"/>
              </a:p>
            </p:txBody>
          </p:sp>
          <p:sp>
            <p:nvSpPr>
              <p:cNvPr id="1949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ru-RU"/>
              </a:p>
            </p:txBody>
          </p:sp>
          <p:sp>
            <p:nvSpPr>
              <p:cNvPr id="1949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ru-RU"/>
              </a:p>
            </p:txBody>
          </p:sp>
        </p:grpSp>
        <p:sp>
          <p:nvSpPr>
            <p:cNvPr id="1949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ru-RU"/>
            </a:p>
          </p:txBody>
        </p:sp>
        <p:sp>
          <p:nvSpPr>
            <p:cNvPr id="1949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ru-RU"/>
            </a:p>
          </p:txBody>
        </p:sp>
      </p:grpSp>
      <p:sp>
        <p:nvSpPr>
          <p:cNvPr id="1949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1949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a:defRPr/>
            </a:pPr>
            <a:endParaRPr lang="ru-RU"/>
          </a:p>
        </p:txBody>
      </p:sp>
      <p:sp>
        <p:nvSpPr>
          <p:cNvPr id="19497"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a:defRPr/>
            </a:pPr>
            <a:endParaRPr lang="ru-RU"/>
          </a:p>
        </p:txBody>
      </p:sp>
      <p:sp>
        <p:nvSpPr>
          <p:cNvPr id="1949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a:defRPr/>
            </a:pPr>
            <a:fld id="{DA357412-7A06-4E81-9ED8-8530CA9DCF87}" type="slidenum">
              <a:rPr lang="ru-RU"/>
              <a:pPr>
                <a:defRPr/>
              </a:pPr>
              <a:t>‹#›</a:t>
            </a:fld>
            <a:endParaRPr lang="ru-RU"/>
          </a:p>
        </p:txBody>
      </p:sp>
      <p:sp>
        <p:nvSpPr>
          <p:cNvPr id="194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cSld>
  <p:clrMap bg1="dk2" tx1="lt1" bg2="dk1" tx2="lt2" accent1="accent1" accent2="accent2" accent3="accent3" accent4="accent4" accent5="accent5" accent6="accent6" hlink="hlink" folHlink="folHlink"/>
  <p:sldLayoutIdLst>
    <p:sldLayoutId id="2147483697"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www.sovzond.ru/" TargetMode="External"/><Relationship Id="rId18" Type="http://schemas.openxmlformats.org/officeDocument/2006/relationships/image" Target="../media/image30.png"/><Relationship Id="rId26" Type="http://schemas.openxmlformats.org/officeDocument/2006/relationships/image" Target="../media/image34.png"/><Relationship Id="rId39" Type="http://schemas.openxmlformats.org/officeDocument/2006/relationships/image" Target="../media/image41.png"/><Relationship Id="rId3" Type="http://schemas.openxmlformats.org/officeDocument/2006/relationships/hyperlink" Target="http://www.roscosmos.ru/index.asp" TargetMode="External"/><Relationship Id="rId21" Type="http://schemas.openxmlformats.org/officeDocument/2006/relationships/hyperlink" Target="http://www.scanex.ru/" TargetMode="External"/><Relationship Id="rId34" Type="http://schemas.openxmlformats.org/officeDocument/2006/relationships/hyperlink" Target="http://www.iki.rssi.ru/" TargetMode="External"/><Relationship Id="rId42" Type="http://schemas.openxmlformats.org/officeDocument/2006/relationships/hyperlink" Target="http://www.kerc.msk.ru/" TargetMode="External"/><Relationship Id="rId7" Type="http://schemas.openxmlformats.org/officeDocument/2006/relationships/hyperlink" Target="http://www.iss-reshetnev.ru/?cid=1" TargetMode="External"/><Relationship Id="rId12" Type="http://schemas.openxmlformats.org/officeDocument/2006/relationships/image" Target="../media/image27.png"/><Relationship Id="rId17" Type="http://schemas.openxmlformats.org/officeDocument/2006/relationships/hyperlink" Target="http://www.makeyev.ru/" TargetMode="External"/><Relationship Id="rId25" Type="http://schemas.openxmlformats.org/officeDocument/2006/relationships/hyperlink" Target="http://www.khrunichev.ru/" TargetMode="External"/><Relationship Id="rId33" Type="http://schemas.openxmlformats.org/officeDocument/2006/relationships/image" Target="../media/image38.png"/><Relationship Id="rId38" Type="http://schemas.openxmlformats.org/officeDocument/2006/relationships/hyperlink" Target="http://www.npoenergomash.ru/" TargetMode="External"/><Relationship Id="rId2" Type="http://schemas.openxmlformats.org/officeDocument/2006/relationships/notesSlide" Target="../notesSlides/notesSlide9.xml"/><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image" Target="../media/image36.png"/><Relationship Id="rId41"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hyperlink" Target="http://www.kbkha.ru/" TargetMode="External"/><Relationship Id="rId24" Type="http://schemas.openxmlformats.org/officeDocument/2006/relationships/image" Target="../media/image33.png"/><Relationship Id="rId32" Type="http://schemas.openxmlformats.org/officeDocument/2006/relationships/hyperlink" Target="http://www.samspace.ru/" TargetMode="External"/><Relationship Id="rId37" Type="http://schemas.openxmlformats.org/officeDocument/2006/relationships/image" Target="../media/image40.png"/><Relationship Id="rId40" Type="http://schemas.openxmlformats.org/officeDocument/2006/relationships/hyperlink" Target="http://new.tsniimash.ru/" TargetMode="External"/><Relationship Id="rId5" Type="http://schemas.openxmlformats.org/officeDocument/2006/relationships/hyperlink" Target="http://www.mil.ru/848/1045/1276/index.shtml" TargetMode="External"/><Relationship Id="rId15" Type="http://schemas.openxmlformats.org/officeDocument/2006/relationships/hyperlink" Target="http://www.rscc.ru/" TargetMode="External"/><Relationship Id="rId23" Type="http://schemas.openxmlformats.org/officeDocument/2006/relationships/hyperlink" Target="http://www.energia.ru/" TargetMode="External"/><Relationship Id="rId28" Type="http://schemas.openxmlformats.org/officeDocument/2006/relationships/image" Target="../media/image35.png"/><Relationship Id="rId36" Type="http://schemas.openxmlformats.org/officeDocument/2006/relationships/hyperlink" Target="http://www.laspace.ru/rus/index.php" TargetMode="External"/><Relationship Id="rId10" Type="http://schemas.openxmlformats.org/officeDocument/2006/relationships/image" Target="../media/image26.png"/><Relationship Id="rId19" Type="http://schemas.openxmlformats.org/officeDocument/2006/relationships/hyperlink" Target="http://www.polyot.su/" TargetMode="External"/><Relationship Id="rId31"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hyperlink" Target="http://www.vniiem.ru/" TargetMode="External"/><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hyperlink" Target="http://www.geokhi.ru/" TargetMode="External"/><Relationship Id="rId30" Type="http://schemas.openxmlformats.org/officeDocument/2006/relationships/hyperlink" Target="http://www.imbp.ru/" TargetMode="External"/><Relationship Id="rId35" Type="http://schemas.openxmlformats.org/officeDocument/2006/relationships/image" Target="../media/image39.png"/><Relationship Id="rId43"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chart" Target="../charts/chart4.xml"/><Relationship Id="rId4" Type="http://schemas.openxmlformats.org/officeDocument/2006/relationships/image" Target="../media/image45.jpeg"/><Relationship Id="rId9"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www.samspace.ru/"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hyperlink" Target="http://www.makeyev.ru/" TargetMode="External"/><Relationship Id="rId1" Type="http://schemas.openxmlformats.org/officeDocument/2006/relationships/slideLayout" Target="../slideLayouts/slideLayout2.xml"/><Relationship Id="rId6" Type="http://schemas.openxmlformats.org/officeDocument/2006/relationships/hyperlink" Target="http://www.khrunichev.ru/" TargetMode="External"/><Relationship Id="rId5" Type="http://schemas.openxmlformats.org/officeDocument/2006/relationships/image" Target="../media/image33.png"/><Relationship Id="rId4" Type="http://schemas.openxmlformats.org/officeDocument/2006/relationships/hyperlink" Target="http://www.energia.ru/" TargetMode="External"/><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hyperlink" Target="http://www.khrunichev.ru/"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http://www.khrunichev.ru/"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www.samspace.ru/"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www.kerc.msk.ru/"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energia.ru/" TargetMode="External"/><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73.jpeg"/><Relationship Id="rId5" Type="http://schemas.openxmlformats.org/officeDocument/2006/relationships/oleObject" Target="../embeddings/oleObject1.bin"/><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hyperlink" Target="http://www.laspace.ru/rus/index.php" TargetMode="External"/><Relationship Id="rId2" Type="http://schemas.openxmlformats.org/officeDocument/2006/relationships/hyperlink" Target="http://www.geokhi.ru/" TargetMode="Externa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hyperlink" Target="http://www.iki.rssi.ru/" TargetMode="External"/><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hyperlink" Target="http://www.kerc.msk.ru/"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hyperlink" Target="http://www.iki.rssi.r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hyperlink" Target="http://www.energia.ru/" TargetMode="External"/><Relationship Id="rId1" Type="http://schemas.openxmlformats.org/officeDocument/2006/relationships/slideLayout" Target="../slideLayouts/slideLayout2.xml"/><Relationship Id="rId6" Type="http://schemas.openxmlformats.org/officeDocument/2006/relationships/hyperlink" Target="http://www.kerc.msk.ru/" TargetMode="External"/><Relationship Id="rId5" Type="http://schemas.openxmlformats.org/officeDocument/2006/relationships/image" Target="../media/image34.png"/><Relationship Id="rId4" Type="http://schemas.openxmlformats.org/officeDocument/2006/relationships/hyperlink" Target="http://www.khrunichev.r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khrunichev.r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khrunichev.r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www.energia.ru/" TargetMode="External"/><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88.png"/><Relationship Id="rId7"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gif"/><Relationship Id="rId4" Type="http://schemas.openxmlformats.org/officeDocument/2006/relationships/image" Target="../media/image92.jpeg"/><Relationship Id="rId9" Type="http://schemas.openxmlformats.org/officeDocument/2006/relationships/image" Target="../media/image97.jpeg"/></Relationships>
</file>

<file path=ppt/slides/_rels/slide55.xml.rels><?xml version="1.0" encoding="UTF-8" standalone="yes"?>
<Relationships xmlns="http://schemas.openxmlformats.org/package/2006/relationships"><Relationship Id="rId8" Type="http://schemas.openxmlformats.org/officeDocument/2006/relationships/hyperlink" Target="http://www.i-gorod.com/cosmos/" TargetMode="External"/><Relationship Id="rId3" Type="http://schemas.openxmlformats.org/officeDocument/2006/relationships/image" Target="../media/image100.png"/><Relationship Id="rId7" Type="http://schemas.openxmlformats.org/officeDocument/2006/relationships/hyperlink" Target="http://mosspaceclub.ru/" TargetMode="External"/><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hyperlink" Target="mailto:zh-sergei@yandex.ru" TargetMode="External"/><Relationship Id="rId5" Type="http://schemas.openxmlformats.org/officeDocument/2006/relationships/hyperlink" Target="http://path-2.narod.ru/" TargetMode="External"/><Relationship Id="rId4" Type="http://schemas.openxmlformats.org/officeDocument/2006/relationships/hyperlink" Target="mailto:i_mois@mail.r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nvSpPr>
        <p:spPr bwMode="auto">
          <a:xfrm>
            <a:off x="2643188" y="5429250"/>
            <a:ext cx="4357687" cy="369332"/>
          </a:xfrm>
          <a:prstGeom prst="rect">
            <a:avLst/>
          </a:prstGeom>
          <a:noFill/>
          <a:ln w="9525">
            <a:noFill/>
            <a:miter lim="800000"/>
            <a:headEnd/>
            <a:tailEnd/>
          </a:ln>
        </p:spPr>
        <p:txBody>
          <a:bodyPr>
            <a:spAutoFit/>
          </a:bodyPr>
          <a:lstStyle/>
          <a:p>
            <a:pPr algn="ctr">
              <a:spcBef>
                <a:spcPct val="50000"/>
              </a:spcBef>
            </a:pPr>
            <a:r>
              <a:rPr lang="ru-RU" b="1" dirty="0" smtClean="0">
                <a:solidFill>
                  <a:srgbClr val="00FF00"/>
                </a:solidFill>
              </a:rPr>
              <a:t>17.06.2011</a:t>
            </a:r>
            <a:endParaRPr lang="ru-RU" b="1" dirty="0">
              <a:solidFill>
                <a:srgbClr val="00FF00"/>
              </a:solidFill>
            </a:endParaRPr>
          </a:p>
        </p:txBody>
      </p:sp>
      <p:pic>
        <p:nvPicPr>
          <p:cNvPr id="11268" name="Picture 7" descr="russia"/>
          <p:cNvPicPr>
            <a:picLocks noChangeAspect="1" noChangeArrowheads="1" noCrop="1"/>
          </p:cNvPicPr>
          <p:nvPr/>
        </p:nvPicPr>
        <p:blipFill>
          <a:blip r:embed="rId3" cstate="print"/>
          <a:srcRect/>
          <a:stretch>
            <a:fillRect/>
          </a:stretch>
        </p:blipFill>
        <p:spPr bwMode="auto">
          <a:xfrm>
            <a:off x="7712075" y="215900"/>
            <a:ext cx="952500" cy="952500"/>
          </a:xfrm>
          <a:prstGeom prst="rect">
            <a:avLst/>
          </a:prstGeom>
          <a:noFill/>
          <a:ln w="9525">
            <a:noFill/>
            <a:miter lim="800000"/>
            <a:headEnd/>
            <a:tailEnd/>
          </a:ln>
        </p:spPr>
      </p:pic>
      <p:sp>
        <p:nvSpPr>
          <p:cNvPr id="5" name="Rectangle 4"/>
          <p:cNvSpPr>
            <a:spLocks noChangeArrowheads="1"/>
          </p:cNvSpPr>
          <p:nvPr/>
        </p:nvSpPr>
        <p:spPr bwMode="auto">
          <a:xfrm>
            <a:off x="1226792" y="1810559"/>
            <a:ext cx="6895221" cy="255454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algn="ctr"/>
            <a:r>
              <a:rPr lang="ru-RU" sz="3200" b="1" dirty="0">
                <a:solidFill>
                  <a:schemeClr val="bg2">
                    <a:lumMod val="75000"/>
                  </a:schemeClr>
                </a:solidFill>
              </a:rPr>
              <a:t> </a:t>
            </a:r>
          </a:p>
          <a:p>
            <a:pPr algn="ctr"/>
            <a:r>
              <a:rPr lang="en-US" sz="3200" b="1" dirty="0" smtClean="0">
                <a:solidFill>
                  <a:schemeClr val="bg2">
                    <a:lumMod val="75000"/>
                  </a:schemeClr>
                </a:solidFill>
                <a:latin typeface="Plantagenet Cherokee" pitchFamily="18" charset="0"/>
              </a:rPr>
              <a:t>Space Program of Russian Federation</a:t>
            </a:r>
            <a:endParaRPr lang="ru-RU" sz="3200" b="1" dirty="0" smtClean="0">
              <a:solidFill>
                <a:schemeClr val="bg2">
                  <a:lumMod val="75000"/>
                </a:schemeClr>
              </a:solidFill>
            </a:endParaRPr>
          </a:p>
          <a:p>
            <a:pPr algn="ctr"/>
            <a:endParaRPr lang="ru-RU" sz="3200" dirty="0" smtClean="0">
              <a:solidFill>
                <a:schemeClr val="bg2">
                  <a:lumMod val="75000"/>
                </a:schemeClr>
              </a:solidFill>
            </a:endParaRPr>
          </a:p>
          <a:p>
            <a:pPr algn="ctr"/>
            <a:r>
              <a:rPr lang="en-US" sz="3200" dirty="0" smtClean="0">
                <a:solidFill>
                  <a:schemeClr val="bg2">
                    <a:lumMod val="75000"/>
                  </a:schemeClr>
                </a:solidFill>
                <a:latin typeface="Plantagenet Cherokee" pitchFamily="18" charset="0"/>
              </a:rPr>
              <a:t>Trends and Challenges</a:t>
            </a:r>
          </a:p>
          <a:p>
            <a:pPr algn="ctr"/>
            <a:endParaRPr lang="ru-RU" sz="3200" b="1"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zak"/>
          <p:cNvPicPr>
            <a:picLocks noChangeAspect="1" noChangeArrowheads="1"/>
          </p:cNvPicPr>
          <p:nvPr/>
        </p:nvPicPr>
        <p:blipFill>
          <a:blip r:embed="rId3" cstate="print"/>
          <a:srcRect/>
          <a:stretch>
            <a:fillRect/>
          </a:stretch>
        </p:blipFill>
        <p:spPr bwMode="auto">
          <a:xfrm>
            <a:off x="1331913" y="4725144"/>
            <a:ext cx="6550025" cy="1501775"/>
          </a:xfrm>
          <a:prstGeom prst="rect">
            <a:avLst/>
          </a:prstGeom>
          <a:noFill/>
          <a:ln w="19050" algn="ctr">
            <a:solidFill>
              <a:srgbClr val="000080"/>
            </a:solidFill>
            <a:miter lim="800000"/>
            <a:headEnd/>
            <a:tailEnd/>
          </a:ln>
          <a:effectLst>
            <a:outerShdw dist="107763" dir="2700000" algn="ctr" rotWithShape="0">
              <a:schemeClr val="tx1">
                <a:alpha val="50000"/>
              </a:schemeClr>
            </a:outerShdw>
          </a:effectLst>
        </p:spPr>
      </p:pic>
      <p:sp>
        <p:nvSpPr>
          <p:cNvPr id="8" name="Rectangle 3"/>
          <p:cNvSpPr txBox="1">
            <a:spLocks noChangeArrowheads="1"/>
          </p:cNvSpPr>
          <p:nvPr/>
        </p:nvSpPr>
        <p:spPr bwMode="auto">
          <a:xfrm>
            <a:off x="611560" y="1412776"/>
            <a:ext cx="8229600" cy="31675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itchFamily="2" charset="2"/>
              <a:buChar char="n"/>
              <a:tabLst/>
              <a:defRPr/>
            </a:pP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Developed by members of Moscow Space Club </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V.Postyshev</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I.Moiseev</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А.</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Rudev</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S.Krichevsky</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N.Fefelov</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А.</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Lapshin</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under agreement between Supreme Council of Russian Federation</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and</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the Club</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itchFamily="2" charset="2"/>
              <a:buChar char="n"/>
              <a:tabLst/>
              <a:defRPr/>
            </a:pPr>
            <a:endPar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itchFamily="2" charset="2"/>
              <a:buChar char="n"/>
              <a:tabLst/>
              <a:defRPr/>
            </a:pP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On that that times this law was followed as thoroughly as none of others before. Armed Forces made the request in 200 addresses of different enterprises. </a:t>
            </a: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itchFamily="2" charset="2"/>
              <a:buChar char="n"/>
              <a:tabLst/>
              <a:defRPr/>
            </a:pPr>
            <a:endPar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itchFamily="2" charset="2"/>
              <a:buChar char="n"/>
              <a:tabLst/>
              <a:defRPr/>
            </a:pPr>
            <a:r>
              <a:rPr kumimoji="0" lang="en-US" sz="1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The law was signed by</a:t>
            </a:r>
            <a:r>
              <a:rPr kumimoji="0" lang="ru-RU" sz="1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President of Russian Federation on October, 1993.</a:t>
            </a:r>
            <a:r>
              <a:rPr kumimoji="0" lang="ru-RU" sz="1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n-US" sz="1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itchFamily="2" charset="2"/>
              <a:buChar char="n"/>
              <a:tabLst/>
              <a:defRPr/>
            </a:pPr>
            <a:endParaRPr kumimoji="0" lang="ru-RU" sz="1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itchFamily="2" charset="2"/>
              <a:buChar char="n"/>
              <a:tabLst/>
              <a:defRPr/>
            </a:pP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Achieved  responses from the enterprises are </a:t>
            </a:r>
            <a:r>
              <a:rPr kumimoji="0" lang="ru-RU"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saved despite  the events of October 1993 and can be used for further legislative works</a:t>
            </a:r>
            <a:endParaRPr kumimoji="0" lang="ru-RU"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9" name="Rectangle 2"/>
          <p:cNvSpPr>
            <a:spLocks noGrp="1" noChangeArrowheads="1"/>
          </p:cNvSpPr>
          <p:nvPr>
            <p:ph type="title"/>
          </p:nvPr>
        </p:nvSpPr>
        <p:spPr>
          <a:xfrm>
            <a:off x="403649" y="188640"/>
            <a:ext cx="8437511" cy="936898"/>
          </a:xfrm>
        </p:spPr>
        <p:style>
          <a:lnRef idx="2">
            <a:schemeClr val="accent1">
              <a:shade val="50000"/>
            </a:schemeClr>
          </a:lnRef>
          <a:fillRef idx="1">
            <a:schemeClr val="accent1"/>
          </a:fillRef>
          <a:effectRef idx="0">
            <a:schemeClr val="accent1"/>
          </a:effectRef>
          <a:fontRef idx="minor">
            <a:schemeClr val="lt1"/>
          </a:fontRef>
        </p:style>
        <p:txBody>
          <a:bodyPr/>
          <a:lstStyle/>
          <a:p>
            <a:pPr algn="l" eaLnBrk="1" hangingPunct="1"/>
            <a:r>
              <a:rPr lang="en-US" sz="3200" dirty="0" smtClean="0">
                <a:solidFill>
                  <a:schemeClr val="tx1"/>
                </a:solidFill>
                <a:latin typeface="Plantagenet Cherokee" pitchFamily="18" charset="0"/>
              </a:rPr>
              <a:t>Law of Russian Federation On space activities</a:t>
            </a:r>
            <a:endParaRPr lang="ru-RU" sz="32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barn(inHorizontal)">
                                      <p:cBhvr>
                                        <p:cTn id="7" dur="500"/>
                                        <p:tgtEl>
                                          <p:spTgt spid="174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1000"/>
                                        <p:tgtEl>
                                          <p:spTgt spid="8">
                                            <p:txEl>
                                              <p:pRg st="2" end="2"/>
                                            </p:txEl>
                                          </p:spTgt>
                                        </p:tgtEl>
                                      </p:cBhvr>
                                    </p:animEffect>
                                    <p:anim calcmode="lin" valueType="num">
                                      <p:cBhvr>
                                        <p:cTn id="1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1000"/>
                                        <p:tgtEl>
                                          <p:spTgt spid="8">
                                            <p:txEl>
                                              <p:pRg st="4" end="4"/>
                                            </p:txEl>
                                          </p:spTgt>
                                        </p:tgtEl>
                                      </p:cBhvr>
                                    </p:animEffect>
                                    <p:anim calcmode="lin" valueType="num">
                                      <p:cBhvr>
                                        <p:cTn id="2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1000"/>
                                        <p:tgtEl>
                                          <p:spTgt spid="8">
                                            <p:txEl>
                                              <p:pRg st="6" end="6"/>
                                            </p:txEl>
                                          </p:spTgt>
                                        </p:tgtEl>
                                      </p:cBhvr>
                                    </p:animEffect>
                                    <p:anim calcmode="lin" valueType="num">
                                      <p:cBhvr>
                                        <p:cTn id="3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p:nvPr/>
        </p:nvGraphicFramePr>
        <p:xfrm>
          <a:off x="356170" y="404664"/>
          <a:ext cx="8572499" cy="5851811"/>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rot="16200000" flipH="1">
            <a:off x="-66613" y="2895637"/>
            <a:ext cx="4668716" cy="1"/>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rot="5400000">
            <a:off x="2885714" y="2894844"/>
            <a:ext cx="4668716"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rot="5400000">
            <a:off x="3603807" y="2894448"/>
            <a:ext cx="4671100"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rot="5400000">
            <a:off x="4470288" y="2894447"/>
            <a:ext cx="4669510"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sp>
        <p:nvSpPr>
          <p:cNvPr id="10" name="Содержимое 1"/>
          <p:cNvSpPr txBox="1">
            <a:spLocks/>
          </p:cNvSpPr>
          <p:nvPr/>
        </p:nvSpPr>
        <p:spPr bwMode="auto">
          <a:xfrm>
            <a:off x="2915816" y="1"/>
            <a:ext cx="3528392" cy="4046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defRPr/>
            </a:pPr>
            <a:r>
              <a:rPr kumimoji="0" lang="en-US" sz="2400" b="0" i="0" u="none" strike="noStrike" kern="0" cap="none" spc="0" normalizeH="0" baseline="0" noProof="0" dirty="0" smtClean="0">
                <a:ln>
                  <a:noFill/>
                </a:ln>
                <a:effectLst>
                  <a:outerShdw blurRad="38100" dist="38100" dir="2700000" algn="tl">
                    <a:srgbClr val="000000"/>
                  </a:outerShdw>
                </a:effectLst>
                <a:uLnTx/>
                <a:uFillTx/>
                <a:latin typeface="Plantagenet Cherokee" pitchFamily="18" charset="0"/>
                <a:ea typeface="+mn-ea"/>
                <a:cs typeface="+mn-cs"/>
              </a:rPr>
              <a:t>Launches </a:t>
            </a:r>
            <a:r>
              <a:rPr kumimoji="0" lang="ru-RU" sz="2400" b="0" i="0" u="none" strike="noStrike" kern="0" cap="none" spc="0" normalizeH="0" baseline="0" noProof="0" dirty="0" smtClean="0">
                <a:ln>
                  <a:noFill/>
                </a:ln>
                <a:effectLst>
                  <a:outerShdw blurRad="38100" dist="38100" dir="2700000" algn="tl">
                    <a:srgbClr val="000000"/>
                  </a:outerShdw>
                </a:effectLst>
                <a:uLnTx/>
                <a:uFillTx/>
                <a:latin typeface="+mn-lt"/>
                <a:ea typeface="+mn-ea"/>
                <a:cs typeface="+mn-cs"/>
              </a:rPr>
              <a:t>1957 – 2010</a:t>
            </a:r>
            <a:endParaRPr kumimoji="0" lang="ru-RU" sz="2400" b="0" i="0" u="none" strike="noStrike" kern="0" cap="none" spc="0" normalizeH="0" baseline="0" noProof="0" dirty="0">
              <a:ln>
                <a:noFill/>
              </a:ln>
              <a:effectLst>
                <a:outerShdw blurRad="38100" dist="38100" dir="2700000" algn="tl">
                  <a:srgbClr val="000000"/>
                </a:outerShdw>
              </a:effectLst>
              <a:uLnTx/>
              <a:uFillTx/>
              <a:latin typeface="+mn-lt"/>
              <a:ea typeface="+mn-ea"/>
              <a:cs typeface="+mn-cs"/>
            </a:endParaRPr>
          </a:p>
        </p:txBody>
      </p:sp>
      <p:sp>
        <p:nvSpPr>
          <p:cNvPr id="12" name="Прямоугольник 11"/>
          <p:cNvSpPr/>
          <p:nvPr/>
        </p:nvSpPr>
        <p:spPr>
          <a:xfrm>
            <a:off x="356170" y="6256475"/>
            <a:ext cx="8680326" cy="646331"/>
          </a:xfrm>
          <a:prstGeom prst="rect">
            <a:avLst/>
          </a:prstGeom>
        </p:spPr>
        <p:txBody>
          <a:bodyPr wrap="square">
            <a:spAutoFit/>
          </a:bodyPr>
          <a:lstStyle/>
          <a:p>
            <a:pPr algn="ctr"/>
            <a:r>
              <a:rPr lang="en-US" dirty="0">
                <a:solidFill>
                  <a:srgbClr val="FFFFFF"/>
                </a:solidFill>
                <a:latin typeface="Plantagenet Cherokee" pitchFamily="18" charset="0"/>
              </a:rPr>
              <a:t>The intensity of space activities as a function of</a:t>
            </a:r>
            <a:br>
              <a:rPr lang="en-US" dirty="0">
                <a:solidFill>
                  <a:srgbClr val="FFFFFF"/>
                </a:solidFill>
                <a:latin typeface="Plantagenet Cherokee" pitchFamily="18" charset="0"/>
              </a:rPr>
            </a:br>
            <a:r>
              <a:rPr lang="en-US" dirty="0">
                <a:solidFill>
                  <a:srgbClr val="FFFFFF"/>
                </a:solidFill>
                <a:latin typeface="Plantagenet Cherokee" pitchFamily="18" charset="0"/>
              </a:rPr>
              <a:t>socio-political realities</a:t>
            </a:r>
            <a:endParaRPr lang="ru-RU" dirty="0">
              <a:solidFill>
                <a:srgbClr val="FFFFFF"/>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srcRect/>
          <a:stretch>
            <a:fillRect/>
          </a:stretch>
        </p:blipFill>
        <p:spPr bwMode="auto">
          <a:xfrm>
            <a:off x="1259632" y="1484784"/>
            <a:ext cx="6604804" cy="3744416"/>
          </a:xfrm>
          <a:prstGeom prst="rect">
            <a:avLst/>
          </a:prstGeom>
          <a:noFill/>
          <a:ln w="9525">
            <a:noFill/>
            <a:miter lim="800000"/>
            <a:headEnd/>
            <a:tailEnd/>
          </a:ln>
        </p:spPr>
      </p:pic>
      <p:sp>
        <p:nvSpPr>
          <p:cNvPr id="4" name="Прямоугольник 3"/>
          <p:cNvSpPr/>
          <p:nvPr/>
        </p:nvSpPr>
        <p:spPr>
          <a:xfrm>
            <a:off x="2286000" y="404664"/>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buNone/>
            </a:pPr>
            <a:r>
              <a:rPr lang="en-US" dirty="0" smtClean="0">
                <a:solidFill>
                  <a:schemeClr val="tx1"/>
                </a:solidFill>
                <a:latin typeface="Plantagenet Cherokee" pitchFamily="18" charset="0"/>
              </a:rPr>
              <a:t>Astronautics in Russia today</a:t>
            </a:r>
            <a:endParaRPr lang="ru-RU" dirty="0" smtClean="0">
              <a:solidFill>
                <a:schemeClr val="tx1"/>
              </a:solidFill>
            </a:endParaRPr>
          </a:p>
          <a:p>
            <a:pPr algn="ctr">
              <a:buNone/>
            </a:pPr>
            <a:r>
              <a:rPr lang="ru-RU" dirty="0" smtClean="0">
                <a:solidFill>
                  <a:schemeClr val="tx1"/>
                </a:solidFill>
              </a:rPr>
              <a:t>2011</a:t>
            </a:r>
            <a:endParaRPr lang="ru-RU"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179512" y="168315"/>
            <a:ext cx="806489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tabLst>
                <a:tab pos="457200" algn="l"/>
              </a:tabLst>
            </a:pPr>
            <a:r>
              <a:rPr lang="en-US" sz="2800" b="1" dirty="0" smtClean="0">
                <a:solidFill>
                  <a:srgbClr val="FF0000"/>
                </a:solidFill>
                <a:latin typeface="Plantagenet Cherokee" pitchFamily="18" charset="0"/>
                <a:ea typeface="Times New Roman" pitchFamily="18" charset="0"/>
                <a:cs typeface="Arial" pitchFamily="34" charset="0"/>
              </a:rPr>
              <a:t>Strategic targets for Russia are</a:t>
            </a:r>
            <a:r>
              <a:rPr lang="ru-RU" sz="2800" b="1" dirty="0" smtClean="0">
                <a:solidFill>
                  <a:srgbClr val="FF0000"/>
                </a:solidFill>
                <a:ea typeface="Times New Roman" pitchFamily="18" charset="0"/>
                <a:cs typeface="Arial" pitchFamily="34" charset="0"/>
              </a:rPr>
              <a:t>:</a:t>
            </a:r>
            <a:endParaRPr lang="ru-RU" sz="2800" b="1" dirty="0" smtClean="0">
              <a:solidFill>
                <a:srgbClr val="FF0000"/>
              </a:solidFill>
              <a:cs typeface="Arial" pitchFamily="34" charset="0"/>
            </a:endParaRPr>
          </a:p>
        </p:txBody>
      </p:sp>
      <p:sp>
        <p:nvSpPr>
          <p:cNvPr id="11" name="Rectangle 2"/>
          <p:cNvSpPr>
            <a:spLocks noChangeArrowheads="1"/>
          </p:cNvSpPr>
          <p:nvPr/>
        </p:nvSpPr>
        <p:spPr bwMode="auto">
          <a:xfrm>
            <a:off x="179512" y="2747102"/>
            <a:ext cx="885698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400" dirty="0" smtClean="0">
                <a:solidFill>
                  <a:srgbClr val="FFFFFF"/>
                </a:solidFill>
                <a:latin typeface="Plantagenet Cherokee" pitchFamily="18" charset="0"/>
                <a:ea typeface="Times New Roman" pitchFamily="18" charset="0"/>
                <a:cs typeface="Arial" pitchFamily="34" charset="0"/>
              </a:rPr>
              <a:t>Federal Space Program of Russian Federation</a:t>
            </a:r>
            <a:r>
              <a:rPr lang="ru-RU" sz="2400" dirty="0" smtClean="0">
                <a:solidFill>
                  <a:srgbClr val="FFFFFF"/>
                </a:solidFill>
                <a:ea typeface="Times New Roman" pitchFamily="18" charset="0"/>
                <a:cs typeface="Arial" pitchFamily="34" charset="0"/>
              </a:rPr>
              <a:t> </a:t>
            </a:r>
          </a:p>
          <a:p>
            <a:pPr algn="ctr"/>
            <a:r>
              <a:rPr lang="en-US" sz="2400" dirty="0">
                <a:solidFill>
                  <a:srgbClr val="FFFFFF"/>
                </a:solidFill>
                <a:latin typeface="Plantagenet Cherokee" pitchFamily="18" charset="0"/>
                <a:ea typeface="Times New Roman" pitchFamily="18" charset="0"/>
                <a:cs typeface="Arial" pitchFamily="34" charset="0"/>
              </a:rPr>
              <a:t>f</a:t>
            </a:r>
            <a:r>
              <a:rPr lang="en-US" sz="2400" dirty="0" smtClean="0">
                <a:solidFill>
                  <a:srgbClr val="FFFFFF"/>
                </a:solidFill>
                <a:latin typeface="Plantagenet Cherokee" pitchFamily="18" charset="0"/>
                <a:ea typeface="Times New Roman" pitchFamily="18" charset="0"/>
                <a:cs typeface="Arial" pitchFamily="34" charset="0"/>
              </a:rPr>
              <a:t>or the period of</a:t>
            </a:r>
            <a:r>
              <a:rPr lang="ru-RU" sz="2400" dirty="0" smtClean="0">
                <a:solidFill>
                  <a:srgbClr val="FFFFFF"/>
                </a:solidFill>
                <a:ea typeface="Times New Roman" pitchFamily="18" charset="0"/>
                <a:cs typeface="Arial" pitchFamily="34" charset="0"/>
              </a:rPr>
              <a:t> 2006 - 2015</a:t>
            </a:r>
          </a:p>
          <a:p>
            <a:pPr algn="ctr"/>
            <a:r>
              <a:rPr lang="en-US" sz="1600" dirty="0" smtClean="0">
                <a:solidFill>
                  <a:srgbClr val="FFFFFF"/>
                </a:solidFill>
                <a:latin typeface="Plantagenet Cherokee" pitchFamily="18" charset="0"/>
                <a:ea typeface="Times New Roman" pitchFamily="18" charset="0"/>
                <a:cs typeface="Arial" pitchFamily="34" charset="0"/>
              </a:rPr>
              <a:t>(approved by the Russian Government on </a:t>
            </a:r>
            <a:r>
              <a:rPr lang="ru-RU" sz="1600" dirty="0" smtClean="0">
                <a:solidFill>
                  <a:srgbClr val="FFFFFF"/>
                </a:solidFill>
                <a:ea typeface="Times New Roman" pitchFamily="18" charset="0"/>
                <a:cs typeface="Arial" pitchFamily="34" charset="0"/>
              </a:rPr>
              <a:t>22</a:t>
            </a:r>
            <a:r>
              <a:rPr lang="en-US" sz="1600" dirty="0" smtClean="0">
                <a:solidFill>
                  <a:srgbClr val="FFFFFF"/>
                </a:solidFill>
                <a:latin typeface="Plantagenet Cherokee" pitchFamily="18" charset="0"/>
                <a:ea typeface="Times New Roman" pitchFamily="18" charset="0"/>
                <a:cs typeface="Arial" pitchFamily="34" charset="0"/>
              </a:rPr>
              <a:t>d, October, </a:t>
            </a:r>
            <a:r>
              <a:rPr lang="ru-RU" sz="1600" dirty="0" smtClean="0">
                <a:solidFill>
                  <a:srgbClr val="FFFFFF"/>
                </a:solidFill>
                <a:ea typeface="Times New Roman" pitchFamily="18" charset="0"/>
                <a:cs typeface="Arial" pitchFamily="34" charset="0"/>
              </a:rPr>
              <a:t>2005</a:t>
            </a:r>
            <a:r>
              <a:rPr lang="en-US" sz="1600" dirty="0" smtClean="0">
                <a:solidFill>
                  <a:srgbClr val="FFFFFF"/>
                </a:solidFill>
                <a:ea typeface="Times New Roman" pitchFamily="18" charset="0"/>
                <a:cs typeface="Arial" pitchFamily="34" charset="0"/>
              </a:rPr>
              <a:t>)</a:t>
            </a:r>
            <a:endParaRPr lang="ru-RU" sz="1600" dirty="0" smtClean="0">
              <a:solidFill>
                <a:srgbClr val="FFFFFF"/>
              </a:solidFill>
              <a:cs typeface="Arial" pitchFamily="34" charset="0"/>
            </a:endParaRPr>
          </a:p>
        </p:txBody>
      </p:sp>
      <p:sp>
        <p:nvSpPr>
          <p:cNvPr id="12" name="Прямоугольник 11"/>
          <p:cNvSpPr/>
          <p:nvPr/>
        </p:nvSpPr>
        <p:spPr>
          <a:xfrm>
            <a:off x="206996" y="4376747"/>
            <a:ext cx="7029300" cy="461665"/>
          </a:xfrm>
          <a:prstGeom prst="rect">
            <a:avLst/>
          </a:prstGeom>
        </p:spPr>
        <p:txBody>
          <a:bodyPr wrap="square">
            <a:spAutoFit/>
          </a:bodyPr>
          <a:lstStyle/>
          <a:p>
            <a:pPr algn="ctr"/>
            <a:r>
              <a:rPr lang="en-US" sz="2400" dirty="0">
                <a:solidFill>
                  <a:srgbClr val="FFFFFF"/>
                </a:solidFill>
                <a:latin typeface="Plantagenet Cherokee" pitchFamily="18" charset="0"/>
                <a:ea typeface="Times New Roman" pitchFamily="18" charset="0"/>
                <a:cs typeface="Arial" pitchFamily="34" charset="0"/>
              </a:rPr>
              <a:t>Global Navigation System</a:t>
            </a:r>
            <a:endParaRPr lang="ru-RU" sz="2400" dirty="0">
              <a:solidFill>
                <a:srgbClr val="FFFFFF"/>
              </a:solidFill>
              <a:latin typeface="Plantagenet Cherokee" pitchFamily="18" charset="0"/>
              <a:ea typeface="Times New Roman" pitchFamily="18" charset="0"/>
              <a:cs typeface="Arial" pitchFamily="34" charset="0"/>
            </a:endParaRPr>
          </a:p>
        </p:txBody>
      </p:sp>
      <p:sp>
        <p:nvSpPr>
          <p:cNvPr id="13" name="Прямоугольник 12"/>
          <p:cNvSpPr/>
          <p:nvPr/>
        </p:nvSpPr>
        <p:spPr>
          <a:xfrm>
            <a:off x="107504" y="5013176"/>
            <a:ext cx="8784976" cy="830997"/>
          </a:xfrm>
          <a:prstGeom prst="rect">
            <a:avLst/>
          </a:prstGeom>
        </p:spPr>
        <p:txBody>
          <a:bodyPr wrap="square">
            <a:spAutoFit/>
          </a:bodyPr>
          <a:lstStyle/>
          <a:p>
            <a:pPr algn="ctr"/>
            <a:r>
              <a:rPr lang="en-US" sz="2400" dirty="0">
                <a:solidFill>
                  <a:srgbClr val="FFFFFF"/>
                </a:solidFill>
                <a:latin typeface="Plantagenet Cherokee" pitchFamily="18" charset="0"/>
                <a:ea typeface="Times New Roman" pitchFamily="18" charset="0"/>
                <a:cs typeface="Arial" pitchFamily="34" charset="0"/>
              </a:rPr>
              <a:t>Development of launch sites in </a:t>
            </a:r>
            <a:r>
              <a:rPr lang="en-US" sz="2400" dirty="0" smtClean="0">
                <a:solidFill>
                  <a:srgbClr val="FFFFFF"/>
                </a:solidFill>
                <a:latin typeface="Plantagenet Cherokee" pitchFamily="18" charset="0"/>
                <a:ea typeface="Times New Roman" pitchFamily="18" charset="0"/>
                <a:cs typeface="Arial" pitchFamily="34" charset="0"/>
              </a:rPr>
              <a:t>Russia </a:t>
            </a:r>
            <a:r>
              <a:rPr lang="en-US" sz="2400" dirty="0">
                <a:solidFill>
                  <a:srgbClr val="FFFFFF"/>
                </a:solidFill>
                <a:latin typeface="Plantagenet Cherokee" pitchFamily="18" charset="0"/>
                <a:ea typeface="Times New Roman" pitchFamily="18" charset="0"/>
                <a:cs typeface="Arial" pitchFamily="34" charset="0"/>
              </a:rPr>
              <a:t>for the period of </a:t>
            </a:r>
            <a:endParaRPr lang="en-US" sz="2400" dirty="0" smtClean="0">
              <a:solidFill>
                <a:srgbClr val="FFFFFF"/>
              </a:solidFill>
              <a:latin typeface="Plantagenet Cherokee" pitchFamily="18" charset="0"/>
              <a:ea typeface="Times New Roman" pitchFamily="18" charset="0"/>
              <a:cs typeface="Arial" pitchFamily="34" charset="0"/>
            </a:endParaRPr>
          </a:p>
          <a:p>
            <a:pPr algn="ctr"/>
            <a:r>
              <a:rPr lang="ru-RU" sz="2400" dirty="0" smtClean="0">
                <a:solidFill>
                  <a:srgbClr val="FFFFFF"/>
                </a:solidFill>
                <a:latin typeface="Plantagenet Cherokee" pitchFamily="18" charset="0"/>
                <a:ea typeface="Times New Roman" pitchFamily="18" charset="0"/>
                <a:cs typeface="Arial" pitchFamily="34" charset="0"/>
              </a:rPr>
              <a:t>2006 </a:t>
            </a:r>
            <a:r>
              <a:rPr lang="ru-RU" sz="2400" dirty="0">
                <a:solidFill>
                  <a:srgbClr val="FFFFFF"/>
                </a:solidFill>
                <a:latin typeface="Plantagenet Cherokee" pitchFamily="18" charset="0"/>
                <a:ea typeface="Times New Roman" pitchFamily="18" charset="0"/>
                <a:cs typeface="Arial" pitchFamily="34" charset="0"/>
              </a:rPr>
              <a:t>- 2015</a:t>
            </a:r>
          </a:p>
        </p:txBody>
      </p:sp>
      <p:sp>
        <p:nvSpPr>
          <p:cNvPr id="14" name="Прямоугольник 13"/>
          <p:cNvSpPr/>
          <p:nvPr/>
        </p:nvSpPr>
        <p:spPr>
          <a:xfrm>
            <a:off x="206996" y="3789040"/>
            <a:ext cx="4572000" cy="523220"/>
          </a:xfrm>
          <a:prstGeom prst="rect">
            <a:avLst/>
          </a:prstGeom>
        </p:spPr>
        <p:txBody>
          <a:bodyPr>
            <a:spAutoFit/>
          </a:bodyPr>
          <a:lstStyle/>
          <a:p>
            <a:r>
              <a:rPr lang="en-US" sz="2800" i="1" dirty="0">
                <a:solidFill>
                  <a:srgbClr val="FF0000"/>
                </a:solidFill>
                <a:latin typeface="Plantagenet Cherokee" pitchFamily="18" charset="0"/>
              </a:rPr>
              <a:t>a</a:t>
            </a:r>
            <a:r>
              <a:rPr lang="en-US" sz="2800" i="1" dirty="0" smtClean="0">
                <a:solidFill>
                  <a:srgbClr val="FF0000"/>
                </a:solidFill>
                <a:latin typeface="Plantagenet Cherokee" pitchFamily="18" charset="0"/>
              </a:rPr>
              <a:t>nd by</a:t>
            </a:r>
            <a:r>
              <a:rPr lang="ru-RU" i="1" dirty="0" smtClean="0">
                <a:solidFill>
                  <a:srgbClr val="FFFFFF"/>
                </a:solidFill>
              </a:rPr>
              <a:t>:</a:t>
            </a:r>
            <a:endParaRPr lang="ru-RU" i="1" dirty="0">
              <a:solidFill>
                <a:srgbClr val="FFFFFF"/>
              </a:solidFill>
            </a:endParaRPr>
          </a:p>
        </p:txBody>
      </p:sp>
      <p:sp>
        <p:nvSpPr>
          <p:cNvPr id="15" name="Прямоугольник 14"/>
          <p:cNvSpPr/>
          <p:nvPr/>
        </p:nvSpPr>
        <p:spPr>
          <a:xfrm>
            <a:off x="179512" y="1772816"/>
            <a:ext cx="8856984" cy="800219"/>
          </a:xfrm>
          <a:prstGeom prst="rect">
            <a:avLst/>
          </a:prstGeom>
        </p:spPr>
        <p:txBody>
          <a:bodyPr wrap="square">
            <a:spAutoFit/>
          </a:bodyPr>
          <a:lstStyle/>
          <a:p>
            <a:endParaRPr lang="en-US" i="1" dirty="0" smtClean="0">
              <a:solidFill>
                <a:srgbClr val="FFFFFF"/>
              </a:solidFill>
            </a:endParaRPr>
          </a:p>
          <a:p>
            <a:pPr algn="just">
              <a:tabLst>
                <a:tab pos="457200" algn="l"/>
              </a:tabLst>
            </a:pPr>
            <a:r>
              <a:rPr lang="en-US" sz="2800" b="1" dirty="0">
                <a:solidFill>
                  <a:srgbClr val="FF0000"/>
                </a:solidFill>
                <a:latin typeface="Plantagenet Cherokee" pitchFamily="18" charset="0"/>
                <a:ea typeface="Times New Roman" pitchFamily="18" charset="0"/>
                <a:cs typeface="Arial" pitchFamily="34" charset="0"/>
              </a:rPr>
              <a:t>Definite d</a:t>
            </a:r>
            <a:r>
              <a:rPr lang="en-US" sz="2800" b="1" dirty="0" smtClean="0">
                <a:solidFill>
                  <a:srgbClr val="FF0000"/>
                </a:solidFill>
                <a:latin typeface="Plantagenet Cherokee" pitchFamily="18" charset="0"/>
                <a:ea typeface="Times New Roman" pitchFamily="18" charset="0"/>
                <a:cs typeface="Arial" pitchFamily="34" charset="0"/>
              </a:rPr>
              <a:t>irections </a:t>
            </a:r>
            <a:r>
              <a:rPr lang="en-US" sz="2800" b="1" dirty="0">
                <a:solidFill>
                  <a:srgbClr val="FF0000"/>
                </a:solidFill>
                <a:latin typeface="Plantagenet Cherokee" pitchFamily="18" charset="0"/>
                <a:ea typeface="Times New Roman" pitchFamily="18" charset="0"/>
                <a:cs typeface="Arial" pitchFamily="34" charset="0"/>
              </a:rPr>
              <a:t>are determined by</a:t>
            </a:r>
            <a:r>
              <a:rPr lang="ru-RU" sz="2800" b="1" dirty="0">
                <a:solidFill>
                  <a:srgbClr val="FF0000"/>
                </a:solidFill>
                <a:latin typeface="Plantagenet Cherokee" pitchFamily="18" charset="0"/>
                <a:ea typeface="Times New Roman" pitchFamily="18" charset="0"/>
                <a:cs typeface="Arial" pitchFamily="34" charset="0"/>
              </a:rPr>
              <a:t>:</a:t>
            </a:r>
          </a:p>
        </p:txBody>
      </p:sp>
      <p:sp>
        <p:nvSpPr>
          <p:cNvPr id="16" name="Прямоугольник 15"/>
          <p:cNvSpPr/>
          <p:nvPr/>
        </p:nvSpPr>
        <p:spPr>
          <a:xfrm>
            <a:off x="198612" y="599202"/>
            <a:ext cx="7892305" cy="1200329"/>
          </a:xfrm>
          <a:prstGeom prst="rect">
            <a:avLst/>
          </a:prstGeom>
        </p:spPr>
        <p:txBody>
          <a:bodyPr wrap="square">
            <a:spAutoFit/>
          </a:bodyPr>
          <a:lstStyle/>
          <a:p>
            <a:pPr marL="285750" indent="-285750">
              <a:buFont typeface="Wingdings" pitchFamily="2" charset="2"/>
              <a:buChar char="Ø"/>
            </a:pPr>
            <a:r>
              <a:rPr lang="en-US" dirty="0">
                <a:solidFill>
                  <a:srgbClr val="FFFFFF"/>
                </a:solidFill>
              </a:rPr>
              <a:t>t</a:t>
            </a:r>
            <a:r>
              <a:rPr lang="en-US" dirty="0" smtClean="0">
                <a:solidFill>
                  <a:srgbClr val="FFFFFF"/>
                </a:solidFill>
              </a:rPr>
              <a:t>o improve </a:t>
            </a:r>
            <a:r>
              <a:rPr lang="en-US" dirty="0">
                <a:solidFill>
                  <a:srgbClr val="FFFFFF"/>
                </a:solidFill>
              </a:rPr>
              <a:t>the quality of </a:t>
            </a:r>
            <a:r>
              <a:rPr lang="en-US" dirty="0" smtClean="0">
                <a:solidFill>
                  <a:srgbClr val="FFFFFF"/>
                </a:solidFill>
              </a:rPr>
              <a:t>life;</a:t>
            </a:r>
          </a:p>
          <a:p>
            <a:pPr marL="285750" indent="-285750">
              <a:buFont typeface="Wingdings" pitchFamily="2" charset="2"/>
              <a:buChar char="Ø"/>
            </a:pPr>
            <a:r>
              <a:rPr lang="en-US" dirty="0" smtClean="0">
                <a:solidFill>
                  <a:srgbClr val="FFFFFF"/>
                </a:solidFill>
              </a:rPr>
              <a:t>         to expedite economic growth;</a:t>
            </a:r>
          </a:p>
          <a:p>
            <a:pPr marL="285750" indent="-285750">
              <a:buFont typeface="Wingdings" pitchFamily="2" charset="2"/>
              <a:buChar char="Ø"/>
            </a:pPr>
            <a:r>
              <a:rPr lang="en-US" dirty="0" smtClean="0">
                <a:solidFill>
                  <a:srgbClr val="FFFFFF"/>
                </a:solidFill>
              </a:rPr>
              <a:t>                to create potential for </a:t>
            </a:r>
            <a:r>
              <a:rPr lang="en-US" dirty="0">
                <a:solidFill>
                  <a:srgbClr val="FFFFFF"/>
                </a:solidFill>
              </a:rPr>
              <a:t>future </a:t>
            </a:r>
            <a:r>
              <a:rPr lang="en-US" dirty="0" smtClean="0">
                <a:solidFill>
                  <a:srgbClr val="FFFFFF"/>
                </a:solidFill>
              </a:rPr>
              <a:t>development;</a:t>
            </a:r>
          </a:p>
          <a:p>
            <a:pPr marL="285750" indent="-285750">
              <a:buFont typeface="Wingdings" pitchFamily="2" charset="2"/>
              <a:buChar char="Ø"/>
            </a:pPr>
            <a:r>
              <a:rPr lang="en-US" dirty="0" smtClean="0">
                <a:solidFill>
                  <a:srgbClr val="FFFFFF"/>
                </a:solidFill>
              </a:rPr>
              <a:t>                                                  to improve </a:t>
            </a:r>
            <a:r>
              <a:rPr lang="en-US" dirty="0">
                <a:solidFill>
                  <a:srgbClr val="FFFFFF"/>
                </a:solidFill>
              </a:rPr>
              <a:t>national </a:t>
            </a:r>
            <a:r>
              <a:rPr lang="en-US" dirty="0" smtClean="0">
                <a:solidFill>
                  <a:srgbClr val="FFFFFF"/>
                </a:solidFill>
              </a:rPr>
              <a:t>security.</a:t>
            </a:r>
            <a:endParaRPr lang="ru-RU" dirty="0">
              <a:solidFill>
                <a:srgbClr val="FFFF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763688" y="188641"/>
            <a:ext cx="5328592" cy="774922"/>
          </a:xfrm>
        </p:spPr>
        <p:style>
          <a:lnRef idx="2">
            <a:schemeClr val="accent1">
              <a:shade val="50000"/>
            </a:schemeClr>
          </a:lnRef>
          <a:fillRef idx="1">
            <a:schemeClr val="accent1"/>
          </a:fillRef>
          <a:effectRef idx="0">
            <a:schemeClr val="accent1"/>
          </a:effectRef>
          <a:fontRef idx="minor">
            <a:schemeClr val="lt1"/>
          </a:fontRef>
        </p:style>
        <p:txBody>
          <a:bodyPr/>
          <a:lstStyle/>
          <a:p>
            <a:pPr algn="l" eaLnBrk="1" hangingPunct="1">
              <a:defRPr/>
            </a:pPr>
            <a:r>
              <a:rPr lang="en-US" sz="2800" kern="1200" dirty="0">
                <a:solidFill>
                  <a:schemeClr val="tx1"/>
                </a:solidFill>
                <a:latin typeface="Plantagenet Cherokee" pitchFamily="18" charset="0"/>
                <a:ea typeface="+mn-ea"/>
                <a:cs typeface="+mn-cs"/>
              </a:rPr>
              <a:t>Space potential of </a:t>
            </a:r>
            <a:r>
              <a:rPr lang="en-US" sz="2800" kern="1200" dirty="0" smtClean="0">
                <a:solidFill>
                  <a:schemeClr val="tx1"/>
                </a:solidFill>
                <a:latin typeface="Plantagenet Cherokee" pitchFamily="18" charset="0"/>
                <a:ea typeface="+mn-ea"/>
                <a:cs typeface="+mn-cs"/>
              </a:rPr>
              <a:t>Russia</a:t>
            </a:r>
            <a:endParaRPr lang="ru-RU" sz="2800" dirty="0" smtClean="0">
              <a:solidFill>
                <a:schemeClr val="tx1"/>
              </a:solidFill>
            </a:endParaRPr>
          </a:p>
        </p:txBody>
      </p:sp>
      <p:sp>
        <p:nvSpPr>
          <p:cNvPr id="8" name="Rectangle 3"/>
          <p:cNvSpPr txBox="1">
            <a:spLocks noChangeArrowheads="1"/>
          </p:cNvSpPr>
          <p:nvPr/>
        </p:nvSpPr>
        <p:spPr bwMode="auto">
          <a:xfrm>
            <a:off x="1331640" y="1772816"/>
            <a:ext cx="6336704" cy="33295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342900" algn="l" defTabSz="914400" rtl="0" eaLnBrk="1" fontAlgn="base" latinLnBrk="0" hangingPunct="1">
              <a:lnSpc>
                <a:spcPct val="200000"/>
              </a:lnSpc>
              <a:spcBef>
                <a:spcPct val="0"/>
              </a:spcBef>
              <a:spcAft>
                <a:spcPct val="0"/>
              </a:spcAft>
              <a:buClr>
                <a:schemeClr val="hlink"/>
              </a:buClr>
              <a:buSzPct val="60000"/>
              <a:buFont typeface="Wingdings" pitchFamily="2" charset="2"/>
              <a:buChar char="n"/>
              <a:tabLst/>
              <a:defRPr/>
            </a:pPr>
            <a:r>
              <a:rPr kumimoji="0" lang="ru-RU" sz="2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112 </a:t>
            </a:r>
            <a:r>
              <a:rPr kumimoji="0" lang="en-US"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ventures and enterprises</a:t>
            </a:r>
            <a:endParaRPr kumimoji="0" lang="ru-RU"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endParaRPr>
          </a:p>
          <a:p>
            <a:pPr marL="0" marR="0" lvl="0" indent="-342900" algn="l" defTabSz="914400" rtl="0" eaLnBrk="1" fontAlgn="base" latinLnBrk="0" hangingPunct="1">
              <a:lnSpc>
                <a:spcPct val="200000"/>
              </a:lnSpc>
              <a:spcBef>
                <a:spcPct val="0"/>
              </a:spcBef>
              <a:spcAft>
                <a:spcPct val="0"/>
              </a:spcAft>
              <a:buClr>
                <a:schemeClr val="hlink"/>
              </a:buClr>
              <a:buSzPct val="60000"/>
              <a:buFont typeface="Wingdings" pitchFamily="2" charset="2"/>
              <a:buChar char="n"/>
              <a:tabLst/>
              <a:defRPr/>
            </a:pPr>
            <a:r>
              <a:rPr kumimoji="0" lang="ru-RU" sz="2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250 </a:t>
            </a:r>
            <a:r>
              <a:rPr kumimoji="0" lang="en-US" sz="2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000</a:t>
            </a:r>
            <a:r>
              <a:rPr kumimoji="0" lang="ru-RU" sz="2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 </a:t>
            </a:r>
            <a:r>
              <a:rPr kumimoji="0" lang="en-US"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employees</a:t>
            </a:r>
            <a:r>
              <a:rPr kumimoji="0" lang="ru-RU"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 </a:t>
            </a:r>
            <a:r>
              <a:rPr kumimoji="0" lang="ru-RU" sz="1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(0,34% </a:t>
            </a:r>
            <a:r>
              <a:rPr kumimoji="0" lang="en-US" sz="1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of all employed population</a:t>
            </a:r>
            <a:r>
              <a:rPr kumimoji="0" lang="ru-RU" sz="1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a:t>
            </a:r>
          </a:p>
          <a:p>
            <a:pPr marL="0" marR="0" lvl="0" indent="0" algn="l" defTabSz="914400" rtl="0" eaLnBrk="1" fontAlgn="base" latinLnBrk="0" hangingPunct="1">
              <a:lnSpc>
                <a:spcPct val="200000"/>
              </a:lnSpc>
              <a:spcBef>
                <a:spcPct val="0"/>
              </a:spcBef>
              <a:spcAft>
                <a:spcPct val="0"/>
              </a:spcAft>
              <a:buClr>
                <a:schemeClr val="hlink"/>
              </a:buClr>
              <a:buSzPct val="60000"/>
              <a:buFont typeface="Wingdings" pitchFamily="2" charset="2"/>
              <a:buChar char="n"/>
              <a:tabLst/>
              <a:defRPr/>
            </a:pPr>
            <a:r>
              <a:rPr kumimoji="0" lang="ru-RU" sz="2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   95 </a:t>
            </a:r>
            <a:r>
              <a:rPr kumimoji="0" lang="en-US" sz="2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billion </a:t>
            </a:r>
            <a:r>
              <a:rPr kumimoji="0" lang="en-US"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rubles</a:t>
            </a:r>
            <a:r>
              <a:rPr kumimoji="0" lang="ru-RU"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 - </a:t>
            </a:r>
            <a:r>
              <a:rPr kumimoji="0" lang="en-US"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financing from budget </a:t>
            </a:r>
            <a:endParaRPr kumimoji="0" lang="ru-RU"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endParaRPr>
          </a:p>
          <a:p>
            <a:pPr marL="0" marR="0" lvl="0" indent="0" algn="l" defTabSz="914400" rtl="0" eaLnBrk="1" fontAlgn="base" latinLnBrk="0" hangingPunct="1">
              <a:lnSpc>
                <a:spcPct val="200000"/>
              </a:lnSpc>
              <a:spcBef>
                <a:spcPct val="0"/>
              </a:spcBef>
              <a:spcAft>
                <a:spcPct val="0"/>
              </a:spcAft>
              <a:buClr>
                <a:schemeClr val="hlink"/>
              </a:buClr>
              <a:buSzPct val="60000"/>
              <a:tabLst/>
              <a:defRPr/>
            </a:pPr>
            <a:r>
              <a:rPr lang="ru-RU" sz="2400" dirty="0" smtClean="0">
                <a:effectLst>
                  <a:outerShdw blurRad="38100" dist="38100" dir="2700000" algn="tl">
                    <a:srgbClr val="000000"/>
                  </a:outerShdw>
                </a:effectLst>
                <a:latin typeface="Plantagenet Cherokee" pitchFamily="18" charset="0"/>
              </a:rPr>
              <a:t>     </a:t>
            </a:r>
            <a:r>
              <a:rPr kumimoji="0" lang="en-US" sz="2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of Russian Federation </a:t>
            </a:r>
            <a:r>
              <a:rPr kumimoji="0" lang="ru-RU" sz="1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(1 % </a:t>
            </a:r>
            <a:r>
              <a:rPr kumimoji="0" lang="en-US" sz="1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of all budget costs</a:t>
            </a:r>
            <a:r>
              <a:rPr kumimoji="0" lang="ru-RU" sz="1400" b="0" i="0" u="none" strike="noStrike" kern="1200" cap="none" spc="0" normalizeH="0" baseline="0" noProof="0" dirty="0" smtClean="0">
                <a:ln>
                  <a:noFill/>
                </a:ln>
                <a:solidFill>
                  <a:srgbClr val="00B050"/>
                </a:solidFill>
                <a:effectLst>
                  <a:outerShdw blurRad="38100" dist="38100" dir="2700000" algn="tl">
                    <a:srgbClr val="000000"/>
                  </a:outerShdw>
                </a:effectLst>
                <a:uLnTx/>
                <a:uFillTx/>
                <a:latin typeface="Plantagenet Cherokee" pitchFamily="18" charset="0"/>
                <a:ea typeface="+mn-ea"/>
                <a:cs typeface="+mn-cs"/>
              </a:rPr>
              <a:t>)</a:t>
            </a:r>
            <a:endParaRPr kumimoji="0" lang="ru-RU" sz="1400" b="0" i="0" u="none" strike="noStrike" kern="1200" cap="none" spc="0" normalizeH="0" baseline="0" noProof="0" dirty="0">
              <a:ln>
                <a:noFill/>
              </a:ln>
              <a:solidFill>
                <a:srgbClr val="00B050"/>
              </a:solidFill>
              <a:effectLst>
                <a:outerShdw blurRad="38100" dist="38100" dir="2700000" algn="tl">
                  <a:srgbClr val="000000"/>
                </a:outerShdw>
              </a:effectLst>
              <a:uLnTx/>
              <a:uFillTx/>
              <a:latin typeface="Plantagenet Cherokee" pitchFamily="18" charset="0"/>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2"/>
          <p:cNvGraphicFramePr>
            <a:graphicFrameLocks noChangeAspect="1"/>
          </p:cNvGraphicFramePr>
          <p:nvPr/>
        </p:nvGraphicFramePr>
        <p:xfrm>
          <a:off x="1193800" y="1340768"/>
          <a:ext cx="6708775" cy="4508500"/>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2339752" y="367268"/>
            <a:ext cx="4824536"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3200" dirty="0" smtClean="0">
                <a:solidFill>
                  <a:schemeClr val="tx1"/>
                </a:solidFill>
                <a:effectLst>
                  <a:outerShdw blurRad="38100" dist="38100" dir="2700000" algn="tl">
                    <a:srgbClr val="000000"/>
                  </a:outerShdw>
                </a:effectLst>
                <a:latin typeface="Plantagenet Cherokee" pitchFamily="18" charset="0"/>
              </a:rPr>
              <a:t>Space Industry in Russia</a:t>
            </a:r>
            <a:endParaRPr lang="ru-RU" sz="3200" dirty="0">
              <a:solidFill>
                <a:schemeClr val="tx1"/>
              </a:solidFill>
              <a:effectLst>
                <a:outerShdw blurRad="38100" dist="38100" dir="2700000" algn="tl">
                  <a:srgbClr val="000000"/>
                </a:outerShdw>
              </a:effectLst>
              <a:latin typeface="Plantagenet Cherokee"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hlinkClick r:id="rId3"/>
          </p:cNvPr>
          <p:cNvPicPr/>
          <p:nvPr/>
        </p:nvPicPr>
        <p:blipFill>
          <a:blip r:embed="rId4" cstate="print"/>
          <a:srcRect/>
          <a:stretch>
            <a:fillRect/>
          </a:stretch>
        </p:blipFill>
        <p:spPr bwMode="auto">
          <a:xfrm>
            <a:off x="6339970" y="512676"/>
            <a:ext cx="544249" cy="5795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a:hlinkClick r:id="rId5"/>
          </p:cNvPr>
          <p:cNvPicPr/>
          <p:nvPr/>
        </p:nvPicPr>
        <p:blipFill>
          <a:blip r:embed="rId6" cstate="print"/>
          <a:srcRect/>
          <a:stretch>
            <a:fillRect/>
          </a:stretch>
        </p:blipFill>
        <p:spPr bwMode="auto">
          <a:xfrm>
            <a:off x="7262408" y="512676"/>
            <a:ext cx="677034" cy="504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Рисунок 12">
            <a:hlinkClick r:id="rId7"/>
          </p:cNvPr>
          <p:cNvPicPr/>
          <p:nvPr/>
        </p:nvPicPr>
        <p:blipFill>
          <a:blip r:embed="rId8" cstate="print"/>
          <a:srcRect/>
          <a:stretch>
            <a:fillRect/>
          </a:stretch>
        </p:blipFill>
        <p:spPr bwMode="auto">
          <a:xfrm>
            <a:off x="3275856" y="3461553"/>
            <a:ext cx="1224136" cy="597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3">
            <a:hlinkClick r:id="rId9"/>
          </p:cNvPr>
          <p:cNvPicPr/>
          <p:nvPr/>
        </p:nvPicPr>
        <p:blipFill>
          <a:blip r:embed="rId10" cstate="print"/>
          <a:srcRect/>
          <a:stretch>
            <a:fillRect/>
          </a:stretch>
        </p:blipFill>
        <p:spPr bwMode="auto">
          <a:xfrm>
            <a:off x="3580325" y="5169361"/>
            <a:ext cx="679773" cy="635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Рисунок 14">
            <a:hlinkClick r:id="rId11"/>
          </p:cNvPr>
          <p:cNvPicPr/>
          <p:nvPr/>
        </p:nvPicPr>
        <p:blipFill>
          <a:blip r:embed="rId12" cstate="print"/>
          <a:stretch>
            <a:fillRect/>
          </a:stretch>
        </p:blipFill>
        <p:spPr bwMode="auto">
          <a:xfrm>
            <a:off x="1762509" y="3668711"/>
            <a:ext cx="1224136" cy="350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Рисунок 15">
            <a:hlinkClick r:id="rId13"/>
          </p:cNvPr>
          <p:cNvPicPr/>
          <p:nvPr/>
        </p:nvPicPr>
        <p:blipFill>
          <a:blip r:embed="rId14" cstate="print"/>
          <a:srcRect/>
          <a:stretch>
            <a:fillRect/>
          </a:stretch>
        </p:blipFill>
        <p:spPr bwMode="auto">
          <a:xfrm>
            <a:off x="6612096" y="5177120"/>
            <a:ext cx="735965" cy="556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Рисунок 16">
            <a:hlinkClick r:id="rId15"/>
          </p:cNvPr>
          <p:cNvPicPr/>
          <p:nvPr/>
        </p:nvPicPr>
        <p:blipFill>
          <a:blip r:embed="rId1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612095" y="2996952"/>
            <a:ext cx="735965" cy="55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solidFill>
                  <a:srgbClr val="FFFFFF" mc:Ignorable=""/>
                </a:solidFill>
              </a14:hiddenFill>
            </a:ext>
            <a:ext uri="{91240B29-F687-4F45-9708-019B960494DF}">
              <a14:hiddenLine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w="9525">
                <a:solidFill>
                  <a:srgbClr val="000000" mc:Ignorable=""/>
                </a:solidFill>
                <a:miter lim="800000"/>
                <a:headEnd/>
                <a:tailEnd/>
              </a14:hiddenLine>
            </a:ext>
          </a:extLst>
        </p:spPr>
      </p:pic>
      <p:pic>
        <p:nvPicPr>
          <p:cNvPr id="18" name="Рисунок 17">
            <a:hlinkClick r:id="rId17"/>
          </p:cNvPr>
          <p:cNvPicPr/>
          <p:nvPr/>
        </p:nvPicPr>
        <p:blipFill>
          <a:blip r:embed="rId18" cstate="print"/>
          <a:srcRect/>
          <a:stretch>
            <a:fillRect/>
          </a:stretch>
        </p:blipFill>
        <p:spPr bwMode="auto">
          <a:xfrm>
            <a:off x="218754" y="4583822"/>
            <a:ext cx="752846" cy="512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 0">
            <a:hlinkClick r:id="rId19"/>
          </p:cNvPr>
          <p:cNvPicPr/>
          <p:nvPr/>
        </p:nvPicPr>
        <p:blipFill>
          <a:blip r:embed="rId20" cstate="print"/>
          <a:stretch>
            <a:fillRect/>
          </a:stretch>
        </p:blipFill>
        <p:spPr>
          <a:xfrm>
            <a:off x="251520" y="5454708"/>
            <a:ext cx="1013254" cy="350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Рисунок 19">
            <a:hlinkClick r:id="rId21"/>
          </p:cNvPr>
          <p:cNvPicPr/>
          <p:nvPr/>
        </p:nvPicPr>
        <p:blipFill>
          <a:blip r:embed="rId22" cstate="print"/>
          <a:srcRect/>
          <a:stretch>
            <a:fillRect/>
          </a:stretch>
        </p:blipFill>
        <p:spPr bwMode="auto">
          <a:xfrm>
            <a:off x="6612096" y="4221088"/>
            <a:ext cx="1327346" cy="333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Рисунок 20">
            <a:hlinkClick r:id="rId23"/>
          </p:cNvPr>
          <p:cNvPicPr/>
          <p:nvPr/>
        </p:nvPicPr>
        <p:blipFill>
          <a:blip r:embed="rId24" cstate="print"/>
          <a:srcRect/>
          <a:stretch>
            <a:fillRect/>
          </a:stretch>
        </p:blipFill>
        <p:spPr bwMode="auto">
          <a:xfrm>
            <a:off x="251520" y="1484421"/>
            <a:ext cx="1085356" cy="415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Рисунок 21">
            <a:hlinkClick r:id="rId25"/>
          </p:cNvPr>
          <p:cNvPicPr/>
          <p:nvPr/>
        </p:nvPicPr>
        <p:blipFill>
          <a:blip r:embed="rId26" cstate="print"/>
          <a:srcRect t="47383"/>
          <a:stretch>
            <a:fillRect/>
          </a:stretch>
        </p:blipFill>
        <p:spPr bwMode="auto">
          <a:xfrm>
            <a:off x="251520" y="2179198"/>
            <a:ext cx="850807" cy="864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Рисунок 23">
            <a:hlinkClick r:id="rId27"/>
          </p:cNvPr>
          <p:cNvPicPr/>
          <p:nvPr/>
        </p:nvPicPr>
        <p:blipFill>
          <a:blip r:embed="rId28" cstate="print"/>
          <a:srcRect/>
          <a:stretch>
            <a:fillRect/>
          </a:stretch>
        </p:blipFill>
        <p:spPr bwMode="auto">
          <a:xfrm>
            <a:off x="5280964" y="3254478"/>
            <a:ext cx="447933" cy="840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0899" name="Picture 3"/>
          <p:cNvPicPr>
            <a:picLocks noChangeAspect="1" noChangeArrowheads="1"/>
          </p:cNvPicPr>
          <p:nvPr/>
        </p:nvPicPr>
        <p:blipFill>
          <a:blip r:embed="rId29" cstate="print"/>
          <a:srcRect/>
          <a:stretch>
            <a:fillRect/>
          </a:stretch>
        </p:blipFill>
        <p:spPr bwMode="auto">
          <a:xfrm>
            <a:off x="8172400" y="512676"/>
            <a:ext cx="643302" cy="482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0901" name="Picture 5">
            <a:hlinkClick r:id="rId30"/>
          </p:cNvPr>
          <p:cNvPicPr>
            <a:picLocks noChangeAspect="1" noChangeArrowheads="1"/>
          </p:cNvPicPr>
          <p:nvPr/>
        </p:nvPicPr>
        <p:blipFill>
          <a:blip r:embed="rId31" cstate="print"/>
          <a:srcRect/>
          <a:stretch>
            <a:fillRect/>
          </a:stretch>
        </p:blipFill>
        <p:spPr bwMode="auto">
          <a:xfrm>
            <a:off x="5280964" y="5068475"/>
            <a:ext cx="664781" cy="664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0902" name="Picture 6">
            <a:hlinkClick r:id="rId32"/>
          </p:cNvPr>
          <p:cNvPicPr>
            <a:picLocks noChangeAspect="1" noChangeArrowheads="1"/>
          </p:cNvPicPr>
          <p:nvPr/>
        </p:nvPicPr>
        <p:blipFill>
          <a:blip r:embed="rId33" cstate="print"/>
          <a:srcRect/>
          <a:stretch>
            <a:fillRect/>
          </a:stretch>
        </p:blipFill>
        <p:spPr bwMode="auto">
          <a:xfrm>
            <a:off x="251520" y="3254478"/>
            <a:ext cx="706792" cy="92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0903" name="Picture 7">
            <a:hlinkClick r:id="rId34"/>
          </p:cNvPr>
          <p:cNvPicPr>
            <a:picLocks noChangeAspect="1" noChangeArrowheads="1"/>
          </p:cNvPicPr>
          <p:nvPr/>
        </p:nvPicPr>
        <p:blipFill>
          <a:blip r:embed="rId35" cstate="print"/>
          <a:srcRect/>
          <a:stretch>
            <a:fillRect/>
          </a:stretch>
        </p:blipFill>
        <p:spPr bwMode="auto">
          <a:xfrm>
            <a:off x="4997223" y="1896836"/>
            <a:ext cx="965433" cy="530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0905" name="Picture 9">
            <a:hlinkClick r:id="rId36"/>
          </p:cNvPr>
          <p:cNvPicPr>
            <a:picLocks noChangeAspect="1" noChangeArrowheads="1"/>
          </p:cNvPicPr>
          <p:nvPr/>
        </p:nvPicPr>
        <p:blipFill>
          <a:blip r:embed="rId37" cstate="print"/>
          <a:srcRect/>
          <a:stretch>
            <a:fillRect/>
          </a:stretch>
        </p:blipFill>
        <p:spPr bwMode="auto">
          <a:xfrm>
            <a:off x="3580325" y="1748192"/>
            <a:ext cx="679773" cy="679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0906" name="Picture 10">
            <a:hlinkClick r:id="rId38"/>
          </p:cNvPr>
          <p:cNvPicPr>
            <a:picLocks noChangeAspect="1" noChangeArrowheads="1"/>
          </p:cNvPicPr>
          <p:nvPr/>
        </p:nvPicPr>
        <p:blipFill>
          <a:blip r:embed="rId39" cstate="print"/>
          <a:srcRect/>
          <a:stretch>
            <a:fillRect/>
          </a:stretch>
        </p:blipFill>
        <p:spPr bwMode="auto">
          <a:xfrm>
            <a:off x="1717812" y="1748192"/>
            <a:ext cx="1000125" cy="862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642" name="Picture 2">
            <a:hlinkClick r:id="rId40"/>
          </p:cNvPr>
          <p:cNvPicPr>
            <a:picLocks noChangeAspect="1" noChangeArrowheads="1"/>
          </p:cNvPicPr>
          <p:nvPr/>
        </p:nvPicPr>
        <p:blipFill>
          <a:blip r:embed="rId41" cstate="print"/>
          <a:srcRect/>
          <a:stretch>
            <a:fillRect/>
          </a:stretch>
        </p:blipFill>
        <p:spPr bwMode="auto">
          <a:xfrm>
            <a:off x="7939442" y="1648644"/>
            <a:ext cx="943744" cy="6672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2">
            <a:hlinkClick r:id="rId42"/>
          </p:cNvPr>
          <p:cNvPicPr>
            <a:picLocks noChangeAspect="1" noChangeArrowheads="1"/>
          </p:cNvPicPr>
          <p:nvPr/>
        </p:nvPicPr>
        <p:blipFill>
          <a:blip r:embed="rId43" cstate="print"/>
          <a:srcRect/>
          <a:stretch>
            <a:fillRect/>
          </a:stretch>
        </p:blipFill>
        <p:spPr bwMode="auto">
          <a:xfrm>
            <a:off x="1764836" y="5096425"/>
            <a:ext cx="953101" cy="759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Заголовок 1"/>
          <p:cNvSpPr txBox="1">
            <a:spLocks/>
          </p:cNvSpPr>
          <p:nvPr/>
        </p:nvSpPr>
        <p:spPr bwMode="auto">
          <a:xfrm>
            <a:off x="1475656" y="188640"/>
            <a:ext cx="4253241" cy="504056"/>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j-ea"/>
                <a:cs typeface="+mj-cs"/>
              </a:rPr>
              <a:t>Major Players</a:t>
            </a:r>
            <a:endParaRPr kumimoji="0" lang="ru-RU"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j-lt"/>
              <a:ea typeface="+mj-ea"/>
              <a:cs typeface="+mj-cs"/>
            </a:endParaRPr>
          </a:p>
        </p:txBody>
      </p:sp>
      <p:sp>
        <p:nvSpPr>
          <p:cNvPr id="32" name="Прямоугольник 31"/>
          <p:cNvSpPr/>
          <p:nvPr/>
        </p:nvSpPr>
        <p:spPr>
          <a:xfrm>
            <a:off x="248501" y="6150115"/>
            <a:ext cx="1088375" cy="338554"/>
          </a:xfrm>
          <a:prstGeom prst="rect">
            <a:avLst/>
          </a:prstGeom>
        </p:spPr>
        <p:txBody>
          <a:bodyPr wrap="none">
            <a:spAutoFit/>
          </a:bodyPr>
          <a:lstStyle/>
          <a:p>
            <a:r>
              <a:rPr lang="ru-RU" sz="1600" dirty="0" smtClean="0"/>
              <a:t> </a:t>
            </a:r>
            <a:r>
              <a:rPr lang="en-US" sz="1600" dirty="0" smtClean="0"/>
              <a:t>Vehicles</a:t>
            </a:r>
            <a:endParaRPr lang="ru-RU" sz="1600" dirty="0"/>
          </a:p>
        </p:txBody>
      </p:sp>
      <p:sp>
        <p:nvSpPr>
          <p:cNvPr id="33" name="Прямоугольник 32"/>
          <p:cNvSpPr/>
          <p:nvPr/>
        </p:nvSpPr>
        <p:spPr>
          <a:xfrm>
            <a:off x="1717812" y="6150115"/>
            <a:ext cx="950901" cy="307777"/>
          </a:xfrm>
          <a:prstGeom prst="rect">
            <a:avLst/>
          </a:prstGeom>
        </p:spPr>
        <p:txBody>
          <a:bodyPr wrap="none">
            <a:spAutoFit/>
          </a:bodyPr>
          <a:lstStyle/>
          <a:p>
            <a:r>
              <a:rPr lang="ru-RU" sz="1400" dirty="0" smtClean="0"/>
              <a:t> </a:t>
            </a:r>
            <a:r>
              <a:rPr lang="en-US" sz="1400" dirty="0" smtClean="0"/>
              <a:t>Engines</a:t>
            </a:r>
            <a:endParaRPr lang="ru-RU" sz="1400" dirty="0"/>
          </a:p>
        </p:txBody>
      </p:sp>
      <p:sp>
        <p:nvSpPr>
          <p:cNvPr id="34" name="Прямоугольник 33"/>
          <p:cNvSpPr/>
          <p:nvPr/>
        </p:nvSpPr>
        <p:spPr>
          <a:xfrm>
            <a:off x="3331961" y="6150115"/>
            <a:ext cx="1075936" cy="307777"/>
          </a:xfrm>
          <a:prstGeom prst="rect">
            <a:avLst/>
          </a:prstGeom>
        </p:spPr>
        <p:txBody>
          <a:bodyPr wrap="none">
            <a:spAutoFit/>
          </a:bodyPr>
          <a:lstStyle/>
          <a:p>
            <a:r>
              <a:rPr lang="ru-RU" sz="1400" dirty="0" smtClean="0"/>
              <a:t> </a:t>
            </a:r>
            <a:r>
              <a:rPr lang="en-US" sz="1400" dirty="0" smtClean="0"/>
              <a:t>Satellites</a:t>
            </a:r>
            <a:endParaRPr lang="ru-RU" sz="1400" dirty="0"/>
          </a:p>
        </p:txBody>
      </p:sp>
      <p:sp>
        <p:nvSpPr>
          <p:cNvPr id="35" name="Прямоугольник 34"/>
          <p:cNvSpPr/>
          <p:nvPr/>
        </p:nvSpPr>
        <p:spPr>
          <a:xfrm>
            <a:off x="5027785" y="6150115"/>
            <a:ext cx="934871" cy="307777"/>
          </a:xfrm>
          <a:prstGeom prst="rect">
            <a:avLst/>
          </a:prstGeom>
        </p:spPr>
        <p:txBody>
          <a:bodyPr wrap="none">
            <a:spAutoFit/>
          </a:bodyPr>
          <a:lstStyle/>
          <a:p>
            <a:r>
              <a:rPr lang="ru-RU" sz="1400" dirty="0" smtClean="0"/>
              <a:t> </a:t>
            </a:r>
            <a:r>
              <a:rPr lang="en-US" sz="1400" dirty="0" smtClean="0"/>
              <a:t>Science</a:t>
            </a:r>
            <a:endParaRPr lang="ru-RU" sz="1400" dirty="0"/>
          </a:p>
        </p:txBody>
      </p:sp>
      <p:sp>
        <p:nvSpPr>
          <p:cNvPr id="42" name="Прямоугольник 41"/>
          <p:cNvSpPr/>
          <p:nvPr/>
        </p:nvSpPr>
        <p:spPr>
          <a:xfrm>
            <a:off x="6693149" y="6150115"/>
            <a:ext cx="1138517" cy="307777"/>
          </a:xfrm>
          <a:prstGeom prst="rect">
            <a:avLst/>
          </a:prstGeom>
        </p:spPr>
        <p:txBody>
          <a:bodyPr wrap="none">
            <a:spAutoFit/>
          </a:bodyPr>
          <a:lstStyle/>
          <a:p>
            <a:r>
              <a:rPr lang="ru-RU" sz="1400" dirty="0" smtClean="0"/>
              <a:t> </a:t>
            </a:r>
            <a:r>
              <a:rPr lang="en-US" sz="1400" dirty="0" smtClean="0"/>
              <a:t>Operators</a:t>
            </a:r>
            <a:endParaRPr lang="ru-RU" sz="1400" dirty="0" smtClean="0"/>
          </a:p>
        </p:txBody>
      </p:sp>
      <p:sp>
        <p:nvSpPr>
          <p:cNvPr id="43" name="Прямоугольник 42"/>
          <p:cNvSpPr/>
          <p:nvPr/>
        </p:nvSpPr>
        <p:spPr>
          <a:xfrm>
            <a:off x="6473394" y="1268760"/>
            <a:ext cx="2482026" cy="523220"/>
          </a:xfrm>
          <a:prstGeom prst="rect">
            <a:avLst/>
          </a:prstGeom>
        </p:spPr>
        <p:txBody>
          <a:bodyPr wrap="none">
            <a:spAutoFit/>
          </a:bodyPr>
          <a:lstStyle/>
          <a:p>
            <a:r>
              <a:rPr lang="en-US" sz="1400" dirty="0" smtClean="0"/>
              <a:t>Governmental authorities</a:t>
            </a:r>
          </a:p>
          <a:p>
            <a:endParaRPr lang="ru-RU" sz="14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957262" y="404812"/>
          <a:ext cx="7229475" cy="60483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proton"/>
          <p:cNvPicPr>
            <a:picLocks noChangeAspect="1" noChangeArrowheads="1"/>
          </p:cNvPicPr>
          <p:nvPr/>
        </p:nvPicPr>
        <p:blipFill>
          <a:blip r:embed="rId3" cstate="print">
            <a:clrChange>
              <a:clrFrom>
                <a:srgbClr val="FEFEFE"/>
              </a:clrFrom>
              <a:clrTo>
                <a:srgbClr val="FEFEFE">
                  <a:alpha val="0"/>
                </a:srgbClr>
              </a:clrTo>
            </a:clrChange>
          </a:blip>
          <a:srcRect b="4727"/>
          <a:stretch>
            <a:fillRect/>
          </a:stretch>
        </p:blipFill>
        <p:spPr bwMode="auto">
          <a:xfrm>
            <a:off x="1259632" y="548680"/>
            <a:ext cx="565150" cy="3455988"/>
          </a:xfrm>
          <a:prstGeom prst="rect">
            <a:avLst/>
          </a:prstGeom>
          <a:noFill/>
          <a:ln w="9525">
            <a:noFill/>
            <a:miter lim="800000"/>
            <a:headEnd/>
            <a:tailEnd/>
          </a:ln>
        </p:spPr>
      </p:pic>
      <p:pic>
        <p:nvPicPr>
          <p:cNvPr id="2054" name="Picture 3" descr="ciklon"/>
          <p:cNvPicPr>
            <a:picLocks noChangeAspect="1" noChangeArrowheads="1"/>
          </p:cNvPicPr>
          <p:nvPr/>
        </p:nvPicPr>
        <p:blipFill>
          <a:blip r:embed="rId4" cstate="print">
            <a:clrChange>
              <a:clrFrom>
                <a:srgbClr val="FEFEFE"/>
              </a:clrFrom>
              <a:clrTo>
                <a:srgbClr val="FEFEFE">
                  <a:alpha val="0"/>
                </a:srgbClr>
              </a:clrTo>
            </a:clrChange>
          </a:blip>
          <a:srcRect b="7730"/>
          <a:stretch>
            <a:fillRect/>
          </a:stretch>
        </p:blipFill>
        <p:spPr bwMode="auto">
          <a:xfrm>
            <a:off x="7956376" y="1545456"/>
            <a:ext cx="401637" cy="2387600"/>
          </a:xfrm>
          <a:prstGeom prst="rect">
            <a:avLst/>
          </a:prstGeom>
          <a:noFill/>
          <a:ln w="9525">
            <a:noFill/>
            <a:miter lim="800000"/>
            <a:headEnd/>
            <a:tailEnd/>
          </a:ln>
        </p:spPr>
      </p:pic>
      <p:pic>
        <p:nvPicPr>
          <p:cNvPr id="2055" name="Picture 4" descr="cosmos"/>
          <p:cNvPicPr>
            <a:picLocks noChangeAspect="1" noChangeArrowheads="1"/>
          </p:cNvPicPr>
          <p:nvPr/>
        </p:nvPicPr>
        <p:blipFill>
          <a:blip r:embed="rId5" cstate="print">
            <a:clrChange>
              <a:clrFrom>
                <a:srgbClr val="FEFEFF"/>
              </a:clrFrom>
              <a:clrTo>
                <a:srgbClr val="FEFEFF">
                  <a:alpha val="0"/>
                </a:srgbClr>
              </a:clrTo>
            </a:clrChange>
          </a:blip>
          <a:srcRect b="6746"/>
          <a:stretch>
            <a:fillRect/>
          </a:stretch>
        </p:blipFill>
        <p:spPr bwMode="auto">
          <a:xfrm>
            <a:off x="6588025" y="1988840"/>
            <a:ext cx="357188" cy="1997075"/>
          </a:xfrm>
          <a:prstGeom prst="rect">
            <a:avLst/>
          </a:prstGeom>
          <a:noFill/>
          <a:ln w="9525">
            <a:noFill/>
            <a:miter lim="800000"/>
            <a:headEnd/>
            <a:tailEnd/>
          </a:ln>
        </p:spPr>
      </p:pic>
      <p:pic>
        <p:nvPicPr>
          <p:cNvPr id="2056" name="Picture 5" descr="zenit"/>
          <p:cNvPicPr>
            <a:picLocks noChangeAspect="1" noChangeArrowheads="1"/>
          </p:cNvPicPr>
          <p:nvPr/>
        </p:nvPicPr>
        <p:blipFill>
          <a:blip r:embed="rId6" cstate="print">
            <a:clrChange>
              <a:clrFrom>
                <a:srgbClr val="FBFAF8"/>
              </a:clrFrom>
              <a:clrTo>
                <a:srgbClr val="FBFAF8">
                  <a:alpha val="0"/>
                </a:srgbClr>
              </a:clrTo>
            </a:clrChange>
          </a:blip>
          <a:srcRect b="3934"/>
          <a:stretch>
            <a:fillRect/>
          </a:stretch>
        </p:blipFill>
        <p:spPr bwMode="auto">
          <a:xfrm>
            <a:off x="4067944" y="476672"/>
            <a:ext cx="431800" cy="3527425"/>
          </a:xfrm>
          <a:prstGeom prst="rect">
            <a:avLst/>
          </a:prstGeom>
          <a:noFill/>
          <a:ln w="9525">
            <a:noFill/>
            <a:miter lim="800000"/>
            <a:headEnd/>
            <a:tailEnd/>
          </a:ln>
        </p:spPr>
      </p:pic>
      <p:pic>
        <p:nvPicPr>
          <p:cNvPr id="2057" name="Picture 6" descr="rokot"/>
          <p:cNvPicPr>
            <a:picLocks noChangeAspect="1" noChangeArrowheads="1"/>
          </p:cNvPicPr>
          <p:nvPr/>
        </p:nvPicPr>
        <p:blipFill>
          <a:blip r:embed="rId7" cstate="print">
            <a:clrChange>
              <a:clrFrom>
                <a:srgbClr val="FFFFFF"/>
              </a:clrFrom>
              <a:clrTo>
                <a:srgbClr val="FFFFFF">
                  <a:alpha val="0"/>
                </a:srgbClr>
              </a:clrTo>
            </a:clrChange>
          </a:blip>
          <a:srcRect b="7477"/>
          <a:stretch>
            <a:fillRect/>
          </a:stretch>
        </p:blipFill>
        <p:spPr bwMode="auto">
          <a:xfrm>
            <a:off x="5220072" y="2204864"/>
            <a:ext cx="327025" cy="1787525"/>
          </a:xfrm>
          <a:prstGeom prst="rect">
            <a:avLst/>
          </a:prstGeom>
          <a:noFill/>
          <a:ln w="9525">
            <a:noFill/>
            <a:miter lim="800000"/>
            <a:headEnd/>
            <a:tailEnd/>
          </a:ln>
        </p:spPr>
      </p:pic>
      <p:pic>
        <p:nvPicPr>
          <p:cNvPr id="2058" name="Picture 7" descr="soyuz"/>
          <p:cNvPicPr>
            <a:picLocks noChangeAspect="1" noChangeArrowheads="1"/>
          </p:cNvPicPr>
          <p:nvPr/>
        </p:nvPicPr>
        <p:blipFill>
          <a:blip r:embed="rId8" cstate="print">
            <a:clrChange>
              <a:clrFrom>
                <a:srgbClr val="FFFFFF"/>
              </a:clrFrom>
              <a:clrTo>
                <a:srgbClr val="FFFFFF">
                  <a:alpha val="0"/>
                </a:srgbClr>
              </a:clrTo>
            </a:clrChange>
          </a:blip>
          <a:srcRect b="4541"/>
          <a:stretch>
            <a:fillRect/>
          </a:stretch>
        </p:blipFill>
        <p:spPr bwMode="auto">
          <a:xfrm>
            <a:off x="2627784" y="908720"/>
            <a:ext cx="654050" cy="3036888"/>
          </a:xfrm>
          <a:prstGeom prst="rect">
            <a:avLst/>
          </a:prstGeom>
          <a:noFill/>
          <a:ln w="9525">
            <a:noFill/>
            <a:miter lim="800000"/>
            <a:headEnd/>
            <a:tailEnd/>
          </a:ln>
        </p:spPr>
      </p:pic>
      <p:pic>
        <p:nvPicPr>
          <p:cNvPr id="2059" name="Picture 8" descr="start"/>
          <p:cNvPicPr>
            <a:picLocks noChangeAspect="1" noChangeArrowheads="1"/>
          </p:cNvPicPr>
          <p:nvPr/>
        </p:nvPicPr>
        <p:blipFill>
          <a:blip r:embed="rId9" cstate="print">
            <a:clrChange>
              <a:clrFrom>
                <a:srgbClr val="FDFDFB"/>
              </a:clrFrom>
              <a:clrTo>
                <a:srgbClr val="FDFDFB">
                  <a:alpha val="0"/>
                </a:srgbClr>
              </a:clrTo>
            </a:clrChange>
          </a:blip>
          <a:srcRect b="9164"/>
          <a:stretch>
            <a:fillRect/>
          </a:stretch>
        </p:blipFill>
        <p:spPr bwMode="auto">
          <a:xfrm>
            <a:off x="5585197" y="2560464"/>
            <a:ext cx="282575" cy="1431925"/>
          </a:xfrm>
          <a:prstGeom prst="rect">
            <a:avLst/>
          </a:prstGeom>
          <a:noFill/>
          <a:ln w="9525">
            <a:noFill/>
            <a:miter lim="800000"/>
            <a:headEnd/>
            <a:tailEnd/>
          </a:ln>
        </p:spPr>
      </p:pic>
      <p:graphicFrame>
        <p:nvGraphicFramePr>
          <p:cNvPr id="11" name="Диаграмма 10"/>
          <p:cNvGraphicFramePr/>
          <p:nvPr/>
        </p:nvGraphicFramePr>
        <p:xfrm>
          <a:off x="251645" y="4004097"/>
          <a:ext cx="8712968" cy="2819400"/>
        </p:xfrm>
        <a:graphic>
          <a:graphicData uri="http://schemas.openxmlformats.org/drawingml/2006/chart">
            <c:chart xmlns:c="http://schemas.openxmlformats.org/drawingml/2006/chart" xmlns:r="http://schemas.openxmlformats.org/officeDocument/2006/relationships" r:id="rId10"/>
          </a:graphicData>
        </a:graphic>
      </p:graphicFrame>
      <p:sp>
        <p:nvSpPr>
          <p:cNvPr id="12" name="Text Box 10"/>
          <p:cNvSpPr txBox="1">
            <a:spLocks noChangeArrowheads="1"/>
          </p:cNvSpPr>
          <p:nvPr/>
        </p:nvSpPr>
        <p:spPr bwMode="auto">
          <a:xfrm>
            <a:off x="4644008" y="160461"/>
            <a:ext cx="4320605" cy="86177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spcBef>
                <a:spcPct val="50000"/>
              </a:spcBef>
              <a:defRPr sz="1800" b="1" i="0" u="none" strike="noStrike" kern="1200" baseline="0">
                <a:solidFill>
                  <a:srgbClr val="00B050"/>
                </a:solidFill>
                <a:latin typeface="+mn-lt"/>
                <a:ea typeface="+mn-ea"/>
                <a:cs typeface="+mn-cs"/>
              </a:defRPr>
            </a:pPr>
            <a:r>
              <a:rPr lang="en-US" sz="2000" b="1" dirty="0">
                <a:solidFill>
                  <a:schemeClr val="tx1"/>
                </a:solidFill>
                <a:latin typeface="Plantagenet Cherokee" pitchFamily="18" charset="0"/>
              </a:rPr>
              <a:t>Space Fleet of Russian Federation</a:t>
            </a:r>
            <a:endParaRPr lang="ru-RU" sz="2000" b="1" dirty="0">
              <a:solidFill>
                <a:schemeClr val="tx1"/>
              </a:solidFill>
              <a:latin typeface="Plantagenet Cherokee" pitchFamily="18" charset="0"/>
            </a:endParaRPr>
          </a:p>
          <a:p>
            <a:pPr algn="ctr">
              <a:spcBef>
                <a:spcPct val="50000"/>
              </a:spcBef>
              <a:defRPr sz="1800" b="1" i="0" u="none" strike="noStrike" kern="1200" baseline="0">
                <a:solidFill>
                  <a:srgbClr val="00B050"/>
                </a:solidFill>
                <a:latin typeface="+mn-lt"/>
                <a:ea typeface="+mn-ea"/>
                <a:cs typeface="+mn-cs"/>
              </a:defRPr>
            </a:pPr>
            <a:r>
              <a:rPr lang="ru-RU" sz="2000" b="1" dirty="0">
                <a:solidFill>
                  <a:schemeClr val="tx1"/>
                </a:solidFill>
                <a:latin typeface="Plantagenet Cherokee" pitchFamily="18" charset="0"/>
              </a:rPr>
              <a:t>2006-2010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1343025" y="1988840"/>
          <a:ext cx="6457950" cy="4143375"/>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899592" y="192797"/>
            <a:ext cx="7488832"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b="1" dirty="0" smtClean="0">
                <a:solidFill>
                  <a:schemeClr val="tx1"/>
                </a:solidFill>
                <a:latin typeface="Plantagenet Cherokee" pitchFamily="18" charset="0"/>
              </a:rPr>
              <a:t>Usage intensity of the launch sites in Russia</a:t>
            </a:r>
          </a:p>
          <a:p>
            <a:pPr algn="ctr"/>
            <a:r>
              <a:rPr lang="en-US" sz="2800" b="1" dirty="0" smtClean="0">
                <a:solidFill>
                  <a:schemeClr val="tx1"/>
                </a:solidFill>
                <a:latin typeface="Plantagenet Cherokee" pitchFamily="18" charset="0"/>
              </a:rPr>
              <a:t> </a:t>
            </a:r>
            <a:r>
              <a:rPr lang="en-US" sz="2800" b="1" dirty="0">
                <a:solidFill>
                  <a:schemeClr val="tx1"/>
                </a:solidFill>
                <a:latin typeface="Plantagenet Cherokee" pitchFamily="18" charset="0"/>
              </a:rPr>
              <a:t>2006 -2010</a:t>
            </a:r>
            <a:endParaRPr lang="ru-RU" sz="2800" b="1" dirty="0">
              <a:solidFill>
                <a:schemeClr val="tx1"/>
              </a:solidFill>
              <a:latin typeface="Plantagenet Cheroke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ChangeArrowheads="1"/>
          </p:cNvSpPr>
          <p:nvPr/>
        </p:nvSpPr>
        <p:spPr bwMode="auto">
          <a:xfrm>
            <a:off x="650875" y="6072188"/>
            <a:ext cx="1063625" cy="461962"/>
          </a:xfrm>
          <a:prstGeom prst="rect">
            <a:avLst/>
          </a:prstGeom>
          <a:noFill/>
          <a:ln w="9525">
            <a:noFill/>
            <a:miter lim="800000"/>
            <a:headEnd/>
            <a:tailEnd/>
          </a:ln>
        </p:spPr>
        <p:txBody>
          <a:bodyPr wrap="none" anchor="ctr">
            <a:spAutoFit/>
          </a:bodyPr>
          <a:lstStyle/>
          <a:p>
            <a:r>
              <a:rPr lang="ru-RU" sz="2400" b="1">
                <a:solidFill>
                  <a:srgbClr val="00FF00"/>
                </a:solidFill>
              </a:rPr>
              <a:t>1957</a:t>
            </a:r>
          </a:p>
        </p:txBody>
      </p:sp>
      <p:sp>
        <p:nvSpPr>
          <p:cNvPr id="6" name="Rectangle 13"/>
          <p:cNvSpPr>
            <a:spLocks noChangeArrowheads="1"/>
          </p:cNvSpPr>
          <p:nvPr/>
        </p:nvSpPr>
        <p:spPr bwMode="auto">
          <a:xfrm>
            <a:off x="2357438" y="5000625"/>
            <a:ext cx="1063625" cy="461963"/>
          </a:xfrm>
          <a:prstGeom prst="rect">
            <a:avLst/>
          </a:prstGeom>
          <a:noFill/>
          <a:ln w="9525">
            <a:noFill/>
            <a:miter lim="800000"/>
            <a:headEnd/>
            <a:tailEnd/>
          </a:ln>
        </p:spPr>
        <p:txBody>
          <a:bodyPr wrap="none" anchor="ctr">
            <a:spAutoFit/>
          </a:bodyPr>
          <a:lstStyle/>
          <a:p>
            <a:r>
              <a:rPr lang="ru-RU" sz="2400" b="1">
                <a:solidFill>
                  <a:srgbClr val="00FF00"/>
                </a:solidFill>
              </a:rPr>
              <a:t>1959</a:t>
            </a:r>
          </a:p>
        </p:txBody>
      </p:sp>
      <p:sp>
        <p:nvSpPr>
          <p:cNvPr id="7" name="Rectangle 13"/>
          <p:cNvSpPr>
            <a:spLocks noChangeArrowheads="1"/>
          </p:cNvSpPr>
          <p:nvPr/>
        </p:nvSpPr>
        <p:spPr bwMode="auto">
          <a:xfrm>
            <a:off x="5786438" y="3143250"/>
            <a:ext cx="1063625" cy="461963"/>
          </a:xfrm>
          <a:prstGeom prst="rect">
            <a:avLst/>
          </a:prstGeom>
          <a:noFill/>
          <a:ln w="9525">
            <a:noFill/>
            <a:miter lim="800000"/>
            <a:headEnd/>
            <a:tailEnd/>
          </a:ln>
        </p:spPr>
        <p:txBody>
          <a:bodyPr wrap="none" anchor="ctr">
            <a:spAutoFit/>
          </a:bodyPr>
          <a:lstStyle/>
          <a:p>
            <a:r>
              <a:rPr lang="ru-RU" sz="2400" b="1">
                <a:solidFill>
                  <a:srgbClr val="00FF00"/>
                </a:solidFill>
              </a:rPr>
              <a:t>1965</a:t>
            </a:r>
          </a:p>
        </p:txBody>
      </p:sp>
      <p:sp>
        <p:nvSpPr>
          <p:cNvPr id="8" name="Rectangle 13"/>
          <p:cNvSpPr>
            <a:spLocks noChangeArrowheads="1"/>
          </p:cNvSpPr>
          <p:nvPr/>
        </p:nvSpPr>
        <p:spPr bwMode="auto">
          <a:xfrm>
            <a:off x="4071938" y="4143375"/>
            <a:ext cx="1063625" cy="461963"/>
          </a:xfrm>
          <a:prstGeom prst="rect">
            <a:avLst/>
          </a:prstGeom>
          <a:noFill/>
          <a:ln w="9525">
            <a:noFill/>
            <a:miter lim="800000"/>
            <a:headEnd/>
            <a:tailEnd/>
          </a:ln>
        </p:spPr>
        <p:txBody>
          <a:bodyPr wrap="none" anchor="ctr">
            <a:spAutoFit/>
          </a:bodyPr>
          <a:lstStyle/>
          <a:p>
            <a:r>
              <a:rPr lang="ru-RU" sz="2400" b="1">
                <a:solidFill>
                  <a:srgbClr val="00FF00"/>
                </a:solidFill>
              </a:rPr>
              <a:t>1961</a:t>
            </a:r>
          </a:p>
        </p:txBody>
      </p:sp>
      <p:sp>
        <p:nvSpPr>
          <p:cNvPr id="9" name="Rectangle 13"/>
          <p:cNvSpPr>
            <a:spLocks noChangeArrowheads="1"/>
          </p:cNvSpPr>
          <p:nvPr/>
        </p:nvSpPr>
        <p:spPr bwMode="auto">
          <a:xfrm>
            <a:off x="7651750" y="2324100"/>
            <a:ext cx="1063625" cy="461963"/>
          </a:xfrm>
          <a:prstGeom prst="rect">
            <a:avLst/>
          </a:prstGeom>
          <a:noFill/>
          <a:ln w="9525">
            <a:noFill/>
            <a:miter lim="800000"/>
            <a:headEnd/>
            <a:tailEnd/>
          </a:ln>
        </p:spPr>
        <p:txBody>
          <a:bodyPr wrap="none" anchor="ctr">
            <a:spAutoFit/>
          </a:bodyPr>
          <a:lstStyle/>
          <a:p>
            <a:r>
              <a:rPr lang="ru-RU" sz="2400" b="1">
                <a:solidFill>
                  <a:srgbClr val="00FF00"/>
                </a:solidFill>
              </a:rPr>
              <a:t>1969</a:t>
            </a:r>
          </a:p>
        </p:txBody>
      </p:sp>
      <p:pic>
        <p:nvPicPr>
          <p:cNvPr id="10" name="Рисунок 18" descr="1_sputnik.jpg"/>
          <p:cNvPicPr>
            <a:picLocks noChangeAspect="1"/>
          </p:cNvPicPr>
          <p:nvPr/>
        </p:nvPicPr>
        <p:blipFill>
          <a:blip r:embed="rId2" cstate="print"/>
          <a:srcRect/>
          <a:stretch>
            <a:fillRect/>
          </a:stretch>
        </p:blipFill>
        <p:spPr bwMode="auto">
          <a:xfrm>
            <a:off x="354013" y="4605338"/>
            <a:ext cx="1617662" cy="1323975"/>
          </a:xfrm>
          <a:prstGeom prst="rect">
            <a:avLst/>
          </a:prstGeom>
          <a:noFill/>
          <a:ln w="9525">
            <a:noFill/>
            <a:miter lim="800000"/>
            <a:headEnd/>
            <a:tailEnd/>
          </a:ln>
        </p:spPr>
      </p:pic>
      <p:pic>
        <p:nvPicPr>
          <p:cNvPr id="11" name="Рисунок 19" descr="Gagarin.jpg"/>
          <p:cNvPicPr>
            <a:picLocks noChangeAspect="1"/>
          </p:cNvPicPr>
          <p:nvPr/>
        </p:nvPicPr>
        <p:blipFill>
          <a:blip r:embed="rId3" cstate="print"/>
          <a:srcRect/>
          <a:stretch>
            <a:fillRect/>
          </a:stretch>
        </p:blipFill>
        <p:spPr bwMode="auto">
          <a:xfrm>
            <a:off x="3921125" y="2576513"/>
            <a:ext cx="1508125" cy="1352550"/>
          </a:xfrm>
          <a:prstGeom prst="rect">
            <a:avLst/>
          </a:prstGeom>
          <a:noFill/>
          <a:ln w="9525">
            <a:noFill/>
            <a:miter lim="800000"/>
            <a:headEnd/>
            <a:tailEnd/>
          </a:ln>
        </p:spPr>
      </p:pic>
      <p:pic>
        <p:nvPicPr>
          <p:cNvPr id="12" name="Рисунок 20" descr="Leonov-18.jpg"/>
          <p:cNvPicPr>
            <a:picLocks noChangeAspect="1"/>
          </p:cNvPicPr>
          <p:nvPr/>
        </p:nvPicPr>
        <p:blipFill>
          <a:blip r:embed="rId4" cstate="print"/>
          <a:srcRect/>
          <a:stretch>
            <a:fillRect/>
          </a:stretch>
        </p:blipFill>
        <p:spPr bwMode="auto">
          <a:xfrm>
            <a:off x="5572125" y="1857375"/>
            <a:ext cx="1677988" cy="1146175"/>
          </a:xfrm>
          <a:prstGeom prst="rect">
            <a:avLst/>
          </a:prstGeom>
          <a:noFill/>
          <a:ln w="9525">
            <a:noFill/>
            <a:miter lim="800000"/>
            <a:headEnd/>
            <a:tailEnd/>
          </a:ln>
        </p:spPr>
      </p:pic>
      <p:pic>
        <p:nvPicPr>
          <p:cNvPr id="13" name="Рисунок 21" descr="AS11-40-5866HR.jpg"/>
          <p:cNvPicPr>
            <a:picLocks noChangeAspect="1"/>
          </p:cNvPicPr>
          <p:nvPr/>
        </p:nvPicPr>
        <p:blipFill>
          <a:blip r:embed="rId5" cstate="print"/>
          <a:srcRect/>
          <a:stretch>
            <a:fillRect/>
          </a:stretch>
        </p:blipFill>
        <p:spPr bwMode="auto">
          <a:xfrm>
            <a:off x="7383463" y="727075"/>
            <a:ext cx="1474787" cy="1487488"/>
          </a:xfrm>
          <a:prstGeom prst="rect">
            <a:avLst/>
          </a:prstGeom>
          <a:noFill/>
          <a:ln w="9525">
            <a:noFill/>
            <a:miter lim="800000"/>
            <a:headEnd/>
            <a:tailEnd/>
          </a:ln>
        </p:spPr>
      </p:pic>
      <p:pic>
        <p:nvPicPr>
          <p:cNvPr id="14" name="Рисунок 22" descr="220px-Luna_3_first_image_taken.gif"/>
          <p:cNvPicPr>
            <a:picLocks noChangeAspect="1"/>
          </p:cNvPicPr>
          <p:nvPr/>
        </p:nvPicPr>
        <p:blipFill>
          <a:blip r:embed="rId6" cstate="print"/>
          <a:srcRect/>
          <a:stretch>
            <a:fillRect/>
          </a:stretch>
        </p:blipFill>
        <p:spPr bwMode="auto">
          <a:xfrm>
            <a:off x="2286000" y="3667125"/>
            <a:ext cx="1323975" cy="1119188"/>
          </a:xfrm>
          <a:prstGeom prst="rect">
            <a:avLst/>
          </a:prstGeom>
          <a:noFill/>
          <a:ln w="9525">
            <a:noFill/>
            <a:miter lim="800000"/>
            <a:headEnd/>
            <a:tailEnd/>
          </a:ln>
        </p:spPr>
      </p:pic>
      <p:sp>
        <p:nvSpPr>
          <p:cNvPr id="16" name="Прямоугольник 15"/>
          <p:cNvSpPr/>
          <p:nvPr/>
        </p:nvSpPr>
        <p:spPr>
          <a:xfrm>
            <a:off x="2210651" y="357743"/>
            <a:ext cx="463941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3600" dirty="0" smtClean="0"/>
              <a:t>On Space age start</a:t>
            </a:r>
            <a:endParaRPr lang="ru-RU" sz="3600" dirty="0"/>
          </a:p>
        </p:txBody>
      </p:sp>
      <p:sp>
        <p:nvSpPr>
          <p:cNvPr id="17" name="TextBox 12"/>
          <p:cNvSpPr txBox="1">
            <a:spLocks noChangeArrowheads="1"/>
          </p:cNvSpPr>
          <p:nvPr/>
        </p:nvSpPr>
        <p:spPr bwMode="auto">
          <a:xfrm>
            <a:off x="4643438" y="4786313"/>
            <a:ext cx="4214812" cy="1200329"/>
          </a:xfrm>
          <a:prstGeom prst="rect">
            <a:avLst/>
          </a:prstGeom>
          <a:noFill/>
          <a:ln w="9525">
            <a:noFill/>
            <a:miter lim="800000"/>
            <a:headEnd/>
            <a:tailEnd/>
          </a:ln>
        </p:spPr>
        <p:txBody>
          <a:bodyPr>
            <a:spAutoFit/>
          </a:bodyPr>
          <a:lstStyle/>
          <a:p>
            <a:r>
              <a:rPr lang="en-US" dirty="0">
                <a:solidFill>
                  <a:srgbClr val="FFFFFF"/>
                </a:solidFill>
                <a:latin typeface="Plantagenet Cherokee" pitchFamily="18" charset="0"/>
              </a:rPr>
              <a:t>F</a:t>
            </a:r>
            <a:r>
              <a:rPr lang="en-US" dirty="0" smtClean="0">
                <a:solidFill>
                  <a:srgbClr val="FFFFFF"/>
                </a:solidFill>
                <a:latin typeface="Plantagenet Cherokee" pitchFamily="18" charset="0"/>
              </a:rPr>
              <a:t>irst </a:t>
            </a:r>
            <a:r>
              <a:rPr lang="en-US" dirty="0">
                <a:solidFill>
                  <a:srgbClr val="FFFFFF"/>
                </a:solidFill>
                <a:latin typeface="Plantagenet Cherokee" pitchFamily="18" charset="0"/>
              </a:rPr>
              <a:t>decade of the Space Age was characterized by a </a:t>
            </a:r>
            <a:r>
              <a:rPr lang="en-US" dirty="0" smtClean="0">
                <a:solidFill>
                  <a:srgbClr val="FFFFFF"/>
                </a:solidFill>
                <a:latin typeface="Plantagenet Cherokee" pitchFamily="18" charset="0"/>
              </a:rPr>
              <a:t>fast </a:t>
            </a:r>
            <a:r>
              <a:rPr lang="en-US" dirty="0">
                <a:solidFill>
                  <a:srgbClr val="FFFFFF"/>
                </a:solidFill>
                <a:latin typeface="Plantagenet Cherokee" pitchFamily="18" charset="0"/>
              </a:rPr>
              <a:t>qualitative and quantitative development of space activities</a:t>
            </a:r>
            <a:endParaRPr lang="ru-RU" i="1" dirty="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300163" y="44450"/>
            <a:ext cx="6511925" cy="369332"/>
          </a:xfrm>
          <a:prstGeom prst="rect">
            <a:avLst/>
          </a:prstGeom>
          <a:noFill/>
          <a:ln w="9525">
            <a:noFill/>
            <a:miter lim="800000"/>
            <a:headEnd/>
            <a:tailEnd/>
          </a:ln>
        </p:spPr>
        <p:txBody>
          <a:bodyPr>
            <a:spAutoFit/>
          </a:bodyPr>
          <a:lstStyle/>
          <a:p>
            <a:pPr algn="ctr">
              <a:spcBef>
                <a:spcPct val="50000"/>
              </a:spcBef>
            </a:pPr>
            <a:endParaRPr lang="ru-RU" b="1" dirty="0"/>
          </a:p>
        </p:txBody>
      </p:sp>
      <p:graphicFrame>
        <p:nvGraphicFramePr>
          <p:cNvPr id="5" name="Диаграмма 4"/>
          <p:cNvGraphicFramePr/>
          <p:nvPr/>
        </p:nvGraphicFramePr>
        <p:xfrm>
          <a:off x="1100137" y="1700808"/>
          <a:ext cx="6943725" cy="4600575"/>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2411760" y="404664"/>
            <a:ext cx="4572000"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50000"/>
              </a:spcBef>
            </a:pPr>
            <a:r>
              <a:rPr lang="en-US" b="1" dirty="0" smtClean="0">
                <a:solidFill>
                  <a:schemeClr val="tx1"/>
                </a:solidFill>
                <a:latin typeface="Plantagenet Cherokee" pitchFamily="18" charset="0"/>
              </a:rPr>
              <a:t>Main directions</a:t>
            </a:r>
            <a:r>
              <a:rPr lang="en-US" b="1" dirty="0" smtClean="0">
                <a:solidFill>
                  <a:schemeClr val="tx1"/>
                </a:solidFill>
              </a:rPr>
              <a:t> </a:t>
            </a:r>
            <a:r>
              <a:rPr lang="en-US" b="1" dirty="0" smtClean="0">
                <a:solidFill>
                  <a:schemeClr val="tx1"/>
                </a:solidFill>
                <a:latin typeface="Plantagenet Cherokee" pitchFamily="18" charset="0"/>
              </a:rPr>
              <a:t>of space activities in Russia</a:t>
            </a:r>
            <a:endParaRPr lang="ru-RU" b="1" dirty="0" smtClean="0">
              <a:solidFill>
                <a:schemeClr val="tx1"/>
              </a:solidFill>
            </a:endParaRPr>
          </a:p>
          <a:p>
            <a:pPr algn="ctr">
              <a:spcBef>
                <a:spcPct val="50000"/>
              </a:spcBef>
            </a:pPr>
            <a:r>
              <a:rPr lang="ru-RU" sz="1600" b="1" dirty="0" smtClean="0">
                <a:solidFill>
                  <a:schemeClr val="tx1"/>
                </a:solidFill>
              </a:rPr>
              <a:t>2006-2010</a:t>
            </a:r>
            <a:endParaRPr lang="ru-RU" sz="1600" b="1"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cstate="print"/>
          <a:srcRect/>
          <a:stretch>
            <a:fillRect/>
          </a:stretch>
        </p:blipFill>
        <p:spPr bwMode="auto">
          <a:xfrm>
            <a:off x="1331640" y="1556792"/>
            <a:ext cx="6496455" cy="5040560"/>
          </a:xfrm>
          <a:prstGeom prst="rect">
            <a:avLst/>
          </a:prstGeom>
          <a:noFill/>
          <a:ln w="9525">
            <a:noFill/>
            <a:miter lim="800000"/>
            <a:headEnd/>
            <a:tailEnd/>
          </a:ln>
        </p:spPr>
      </p:pic>
      <p:sp>
        <p:nvSpPr>
          <p:cNvPr id="4" name="Заголовок 1"/>
          <p:cNvSpPr txBox="1">
            <a:spLocks/>
          </p:cNvSpPr>
          <p:nvPr/>
        </p:nvSpPr>
        <p:spPr bwMode="auto">
          <a:xfrm>
            <a:off x="1331640" y="1268760"/>
            <a:ext cx="6496455" cy="792088"/>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j-ea"/>
                <a:cs typeface="+mj-cs"/>
              </a:rPr>
              <a:t>Prospective orbital group of spacecraft of remote sounding of the Earth by 2020</a:t>
            </a:r>
            <a:r>
              <a:rPr kumimoji="0" lang="ru-RU" sz="1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j-ea"/>
                <a:cs typeface="+mj-cs"/>
              </a:rPr>
              <a:t>.</a:t>
            </a:r>
            <a:endParaRPr kumimoji="0" lang="ru-RU" sz="16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j-ea"/>
              <a:cs typeface="+mj-cs"/>
            </a:endParaRPr>
          </a:p>
        </p:txBody>
      </p:sp>
      <p:sp>
        <p:nvSpPr>
          <p:cNvPr id="5" name="Прямоугольник 4"/>
          <p:cNvSpPr/>
          <p:nvPr/>
        </p:nvSpPr>
        <p:spPr>
          <a:xfrm>
            <a:off x="467544" y="188640"/>
            <a:ext cx="853244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dirty="0" smtClean="0"/>
              <a:t>Near future problem is expansion use of results of space activity, increase competitiveness Russia in the world space market.</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a:stretch>
            <a:fillRect/>
          </a:stretch>
        </p:blipFill>
        <p:spPr bwMode="auto">
          <a:xfrm>
            <a:off x="1475656" y="804487"/>
            <a:ext cx="6696744" cy="5216801"/>
          </a:xfrm>
          <a:prstGeom prst="rect">
            <a:avLst/>
          </a:prstGeom>
          <a:noFill/>
          <a:ln w="9525">
            <a:noFill/>
            <a:miter lim="800000"/>
            <a:headEnd/>
            <a:tailEnd/>
          </a:ln>
        </p:spPr>
      </p:pic>
      <p:sp>
        <p:nvSpPr>
          <p:cNvPr id="3" name="Прямоугольник 2"/>
          <p:cNvSpPr/>
          <p:nvPr/>
        </p:nvSpPr>
        <p:spPr>
          <a:xfrm>
            <a:off x="1475656" y="804486"/>
            <a:ext cx="66967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dirty="0" smtClean="0">
                <a:solidFill>
                  <a:schemeClr val="tx1"/>
                </a:solidFill>
                <a:latin typeface="Plantagenet Cherokee" pitchFamily="18" charset="0"/>
              </a:rPr>
              <a:t>Russian orbital group of telecom satellites</a:t>
            </a:r>
            <a:endParaRPr lang="ru-RU"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cstate="print"/>
          <a:srcRect/>
          <a:stretch>
            <a:fillRect/>
          </a:stretch>
        </p:blipFill>
        <p:spPr bwMode="auto">
          <a:xfrm>
            <a:off x="1547664" y="908720"/>
            <a:ext cx="6853325" cy="5061333"/>
          </a:xfrm>
          <a:prstGeom prst="rect">
            <a:avLst/>
          </a:prstGeom>
          <a:noFill/>
          <a:ln w="9525">
            <a:noFill/>
            <a:miter lim="800000"/>
            <a:headEnd/>
            <a:tailEnd/>
          </a:ln>
        </p:spPr>
      </p:pic>
      <p:sp>
        <p:nvSpPr>
          <p:cNvPr id="4" name="Прямоугольник 3"/>
          <p:cNvSpPr/>
          <p:nvPr/>
        </p:nvSpPr>
        <p:spPr>
          <a:xfrm>
            <a:off x="1547663" y="908720"/>
            <a:ext cx="685332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ru-RU" dirty="0" smtClean="0">
                <a:latin typeface="Plantagenet Cherokee" pitchFamily="18" charset="0"/>
              </a:rPr>
              <a:t>«</a:t>
            </a:r>
            <a:r>
              <a:rPr lang="en-US" dirty="0" err="1" smtClean="0">
                <a:latin typeface="Plantagenet Cherokee" pitchFamily="18" charset="0"/>
              </a:rPr>
              <a:t>Arctica</a:t>
            </a:r>
            <a:r>
              <a:rPr lang="ru-RU" dirty="0" smtClean="0">
                <a:latin typeface="Plantagenet Cherokee" pitchFamily="18" charset="0"/>
              </a:rPr>
              <a:t>»</a:t>
            </a:r>
            <a:r>
              <a:rPr lang="en-US" dirty="0" smtClean="0">
                <a:latin typeface="Plantagenet Cherokee" pitchFamily="18" charset="0"/>
              </a:rPr>
              <a:t> space system  solves the specific needs in usage of space assets for the development of polar regions</a:t>
            </a:r>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718175"/>
            <a:ext cx="8229600" cy="1139825"/>
          </a:xfrm>
        </p:spPr>
        <p:txBody>
          <a:bodyPr/>
          <a:lstStyle/>
          <a:p>
            <a:r>
              <a:rPr lang="en-US" sz="2000" dirty="0" smtClean="0">
                <a:latin typeface="Plantagenet Cherokee" pitchFamily="18" charset="0"/>
              </a:rPr>
              <a:t>Development of national GLONASS satellite navigation system  is a major political priority today.</a:t>
            </a:r>
            <a:endParaRPr lang="ru-RU" sz="2000" dirty="0"/>
          </a:p>
        </p:txBody>
      </p:sp>
      <p:pic>
        <p:nvPicPr>
          <p:cNvPr id="188418" name="Picture 2"/>
          <p:cNvPicPr>
            <a:picLocks noChangeAspect="1" noChangeArrowheads="1"/>
          </p:cNvPicPr>
          <p:nvPr/>
        </p:nvPicPr>
        <p:blipFill>
          <a:blip r:embed="rId2" cstate="print"/>
          <a:srcRect/>
          <a:stretch>
            <a:fillRect/>
          </a:stretch>
        </p:blipFill>
        <p:spPr bwMode="auto">
          <a:xfrm>
            <a:off x="971600" y="116632"/>
            <a:ext cx="7663263" cy="5733256"/>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357275298.jpg"/>
          <p:cNvPicPr>
            <a:picLocks noChangeAspect="1"/>
          </p:cNvPicPr>
          <p:nvPr/>
        </p:nvPicPr>
        <p:blipFill>
          <a:blip r:embed="rId3" cstate="print"/>
          <a:stretch>
            <a:fillRect/>
          </a:stretch>
        </p:blipFill>
        <p:spPr>
          <a:xfrm>
            <a:off x="1217972" y="0"/>
            <a:ext cx="6708055" cy="6858000"/>
          </a:xfrm>
          <a:prstGeom prst="rect">
            <a:avLst/>
          </a:prstGeom>
        </p:spPr>
      </p:pic>
      <p:sp>
        <p:nvSpPr>
          <p:cNvPr id="3" name="Прямоугольник 2"/>
          <p:cNvSpPr/>
          <p:nvPr/>
        </p:nvSpPr>
        <p:spPr>
          <a:xfrm>
            <a:off x="1217971" y="0"/>
            <a:ext cx="6708055"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b="1" dirty="0" smtClean="0">
                <a:solidFill>
                  <a:schemeClr val="tx1"/>
                </a:solidFill>
                <a:latin typeface="Plantagenet Cherokee" pitchFamily="18" charset="0"/>
              </a:rPr>
              <a:t>Space Forces of  Russia</a:t>
            </a:r>
            <a:endParaRPr lang="ru-RU" sz="2800" b="1" dirty="0">
              <a:solidFill>
                <a:schemeClr val="tx1"/>
              </a:solidFill>
              <a:latin typeface="Plantagenet Cherokee"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44623"/>
            <a:ext cx="5760640" cy="504057"/>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sz="2400" dirty="0" smtClean="0">
                <a:solidFill>
                  <a:schemeClr val="tx1"/>
                </a:solidFill>
                <a:latin typeface="Plantagenet Cherokee" pitchFamily="18" charset="0"/>
              </a:rPr>
              <a:t>Place and role of Russian astronautics</a:t>
            </a:r>
            <a:endParaRPr lang="ru-RU" sz="2400" dirty="0">
              <a:solidFill>
                <a:schemeClr val="tx1"/>
              </a:solidFill>
            </a:endParaRPr>
          </a:p>
        </p:txBody>
      </p:sp>
      <p:pic>
        <p:nvPicPr>
          <p:cNvPr id="65538" name="Диаграмма 1"/>
          <p:cNvPicPr>
            <a:picLocks noChangeArrowheads="1"/>
          </p:cNvPicPr>
          <p:nvPr/>
        </p:nvPicPr>
        <p:blipFill>
          <a:blip r:embed="rId3" cstate="print"/>
          <a:srcRect/>
          <a:stretch>
            <a:fillRect/>
          </a:stretch>
        </p:blipFill>
        <p:spPr bwMode="auto">
          <a:xfrm>
            <a:off x="251520" y="836712"/>
            <a:ext cx="4032448" cy="3240360"/>
          </a:xfrm>
          <a:prstGeom prst="rect">
            <a:avLst/>
          </a:prstGeom>
          <a:noFill/>
          <a:ln w="9525">
            <a:noFill/>
            <a:miter lim="800000"/>
            <a:headEnd/>
            <a:tailEnd/>
          </a:ln>
        </p:spPr>
      </p:pic>
      <p:graphicFrame>
        <p:nvGraphicFramePr>
          <p:cNvPr id="6" name="Таблица 5"/>
          <p:cNvGraphicFramePr>
            <a:graphicFrameLocks noGrp="1"/>
          </p:cNvGraphicFramePr>
          <p:nvPr/>
        </p:nvGraphicFramePr>
        <p:xfrm>
          <a:off x="5148064" y="2108691"/>
          <a:ext cx="3816424" cy="3936762"/>
        </p:xfrm>
        <a:graphic>
          <a:graphicData uri="http://schemas.openxmlformats.org/drawingml/2006/table">
            <a:tbl>
              <a:tblPr/>
              <a:tblGrid>
                <a:gridCol w="288032"/>
                <a:gridCol w="1008112"/>
                <a:gridCol w="864096"/>
                <a:gridCol w="720080"/>
                <a:gridCol w="936104"/>
              </a:tblGrid>
              <a:tr h="391886">
                <a:tc>
                  <a:txBody>
                    <a:bodyPr/>
                    <a:lstStyle/>
                    <a:p>
                      <a:pPr indent="0">
                        <a:spcAft>
                          <a:spcPts val="0"/>
                        </a:spcAft>
                      </a:pPr>
                      <a:r>
                        <a:rPr lang="ru-RU" sz="900" b="1" baseline="0" dirty="0">
                          <a:solidFill>
                            <a:schemeClr val="bg2">
                              <a:lumMod val="50000"/>
                            </a:schemeClr>
                          </a:solidFill>
                          <a:latin typeface="Times New Roman"/>
                          <a:ea typeface="Times New Roman"/>
                          <a:cs typeface="Times New Roman"/>
                        </a:rPr>
                        <a:t>№</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1" baseline="0">
                          <a:solidFill>
                            <a:schemeClr val="bg2">
                              <a:lumMod val="50000"/>
                            </a:schemeClr>
                          </a:solidFill>
                          <a:latin typeface="Times New Roman"/>
                          <a:ea typeface="Times New Roman"/>
                          <a:cs typeface="Times New Roman"/>
                        </a:rPr>
                        <a:t>Страна</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1" baseline="0" dirty="0">
                          <a:solidFill>
                            <a:schemeClr val="bg2">
                              <a:lumMod val="50000"/>
                            </a:schemeClr>
                          </a:solidFill>
                          <a:latin typeface="Times New Roman"/>
                          <a:ea typeface="Times New Roman"/>
                          <a:cs typeface="Times New Roman"/>
                        </a:rPr>
                        <a:t>Обозначение</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1" baseline="0">
                          <a:solidFill>
                            <a:schemeClr val="bg2">
                              <a:lumMod val="50000"/>
                            </a:schemeClr>
                          </a:solidFill>
                          <a:latin typeface="Times New Roman"/>
                          <a:ea typeface="Times New Roman"/>
                          <a:cs typeface="Times New Roman"/>
                        </a:rPr>
                        <a:t>Число КА</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1" baseline="0">
                          <a:solidFill>
                            <a:schemeClr val="bg2">
                              <a:lumMod val="50000"/>
                            </a:schemeClr>
                          </a:solidFill>
                          <a:latin typeface="Times New Roman"/>
                          <a:ea typeface="Times New Roman"/>
                          <a:cs typeface="Times New Roman"/>
                        </a:rPr>
                        <a:t>Приведенная стартовая масса, т</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dirty="0">
                          <a:solidFill>
                            <a:schemeClr val="bg2">
                              <a:lumMod val="50000"/>
                            </a:schemeClr>
                          </a:solidFill>
                          <a:latin typeface="Times New Roman"/>
                          <a:ea typeface="Times New Roman"/>
                          <a:cs typeface="Times New Roman"/>
                        </a:rPr>
                        <a:t>США</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Us</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25</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10356</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2</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dirty="0">
                          <a:solidFill>
                            <a:schemeClr val="bg2">
                              <a:lumMod val="50000"/>
                            </a:schemeClr>
                          </a:solidFill>
                          <a:latin typeface="Times New Roman"/>
                          <a:ea typeface="Times New Roman"/>
                          <a:cs typeface="Times New Roman"/>
                        </a:rPr>
                        <a:t>Россия</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Ru</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21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5706</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dirty="0">
                          <a:solidFill>
                            <a:schemeClr val="bg2">
                              <a:lumMod val="50000"/>
                            </a:schemeClr>
                          </a:solidFill>
                          <a:latin typeface="Times New Roman"/>
                          <a:ea typeface="Times New Roman"/>
                          <a:cs typeface="Times New Roman"/>
                        </a:rPr>
                        <a:t>КНР</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Ch</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15</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2890</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4</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dirty="0">
                          <a:solidFill>
                            <a:schemeClr val="bg2">
                              <a:lumMod val="50000"/>
                            </a:schemeClr>
                          </a:solidFill>
                          <a:latin typeface="Times New Roman"/>
                          <a:ea typeface="Times New Roman"/>
                          <a:cs typeface="Times New Roman"/>
                        </a:rPr>
                        <a:t>ESA</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err="1">
                          <a:solidFill>
                            <a:schemeClr val="bg2">
                              <a:lumMod val="50000"/>
                            </a:schemeClr>
                          </a:solidFill>
                          <a:latin typeface="Times New Roman"/>
                          <a:ea typeface="Times New Roman"/>
                          <a:cs typeface="Times New Roman"/>
                        </a:rPr>
                        <a:t>Es</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1943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5</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Япония</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err="1">
                          <a:solidFill>
                            <a:schemeClr val="bg2">
                              <a:lumMod val="50000"/>
                            </a:schemeClr>
                          </a:solidFill>
                          <a:latin typeface="Times New Roman"/>
                          <a:ea typeface="Times New Roman"/>
                          <a:cs typeface="Times New Roman"/>
                        </a:rPr>
                        <a:t>Jp</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5</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1905</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6</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Канада</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dirty="0" err="1">
                          <a:solidFill>
                            <a:schemeClr val="bg2">
                              <a:lumMod val="50000"/>
                            </a:schemeClr>
                          </a:solidFill>
                          <a:latin typeface="Times New Roman"/>
                          <a:ea typeface="Times New Roman"/>
                          <a:cs typeface="Times New Roman"/>
                        </a:rPr>
                        <a:t>Cn</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4</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1434</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7</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ИНТЕЛСАТ</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dirty="0" smtClean="0">
                          <a:solidFill>
                            <a:schemeClr val="bg2">
                              <a:lumMod val="50000"/>
                            </a:schemeClr>
                          </a:solidFill>
                          <a:latin typeface="Times New Roman"/>
                          <a:ea typeface="Times New Roman"/>
                          <a:cs typeface="Times New Roman"/>
                        </a:rPr>
                        <a:t>INT</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2</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942</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66342">
                <a:tc>
                  <a:txBody>
                    <a:bodyPr/>
                    <a:lstStyle/>
                    <a:p>
                      <a:pPr indent="0" algn="r">
                        <a:spcAft>
                          <a:spcPts val="0"/>
                        </a:spcAft>
                      </a:pPr>
                      <a:r>
                        <a:rPr lang="ru-RU" sz="900" b="1" baseline="0" dirty="0">
                          <a:solidFill>
                            <a:schemeClr val="bg2">
                              <a:lumMod val="50000"/>
                            </a:schemeClr>
                          </a:solidFill>
                          <a:latin typeface="Times New Roman"/>
                          <a:ea typeface="Times New Roman"/>
                          <a:cs typeface="Times New Roman"/>
                        </a:rPr>
                        <a:t>8</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dirty="0">
                          <a:solidFill>
                            <a:schemeClr val="bg2">
                              <a:lumMod val="50000"/>
                            </a:schemeClr>
                          </a:solidFill>
                          <a:latin typeface="Times New Roman"/>
                          <a:ea typeface="Times New Roman"/>
                          <a:cs typeface="Times New Roman"/>
                        </a:rPr>
                        <a:t>ЕВРОТЕЛСАТ</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ETS</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2</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780</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dirty="0">
                          <a:solidFill>
                            <a:schemeClr val="bg2">
                              <a:lumMod val="50000"/>
                            </a:schemeClr>
                          </a:solidFill>
                          <a:latin typeface="Times New Roman"/>
                          <a:ea typeface="Times New Roman"/>
                          <a:cs typeface="Times New Roman"/>
                        </a:rPr>
                        <a:t>9</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Израиль</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dirty="0" err="1">
                          <a:solidFill>
                            <a:schemeClr val="bg2">
                              <a:lumMod val="50000"/>
                            </a:schemeClr>
                          </a:solidFill>
                          <a:latin typeface="Times New Roman"/>
                          <a:ea typeface="Times New Roman"/>
                          <a:cs typeface="Times New Roman"/>
                        </a:rPr>
                        <a:t>Iz</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2</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765</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dirty="0">
                          <a:solidFill>
                            <a:schemeClr val="bg2">
                              <a:lumMod val="50000"/>
                            </a:schemeClr>
                          </a:solidFill>
                          <a:latin typeface="Times New Roman"/>
                          <a:ea typeface="Times New Roman"/>
                          <a:cs typeface="Times New Roman"/>
                        </a:rPr>
                        <a:t>10</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Норвегия</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err="1">
                          <a:solidFill>
                            <a:schemeClr val="bg2">
                              <a:lumMod val="50000"/>
                            </a:schemeClr>
                          </a:solidFill>
                          <a:latin typeface="Times New Roman"/>
                          <a:ea typeface="Times New Roman"/>
                          <a:cs typeface="Times New Roman"/>
                        </a:rPr>
                        <a:t>No</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713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4821">
                <a:tc>
                  <a:txBody>
                    <a:bodyPr/>
                    <a:lstStyle/>
                    <a:p>
                      <a:pPr indent="0" algn="r">
                        <a:spcAft>
                          <a:spcPts val="0"/>
                        </a:spcAft>
                      </a:pPr>
                      <a:r>
                        <a:rPr lang="ru-RU" sz="900" b="1" baseline="0" dirty="0">
                          <a:solidFill>
                            <a:schemeClr val="bg2">
                              <a:lumMod val="50000"/>
                            </a:schemeClr>
                          </a:solidFill>
                          <a:latin typeface="Times New Roman"/>
                          <a:ea typeface="Times New Roman"/>
                          <a:cs typeface="Times New Roman"/>
                        </a:rPr>
                        <a:t>11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dirty="0">
                          <a:solidFill>
                            <a:schemeClr val="bg2">
                              <a:lumMod val="50000"/>
                            </a:schemeClr>
                          </a:solidFill>
                          <a:latin typeface="Times New Roman"/>
                          <a:ea typeface="Times New Roman"/>
                          <a:cs typeface="Times New Roman"/>
                        </a:rPr>
                        <a:t>ИНМАРСАТ</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IMS</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713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12</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Люксембург</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Lu</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713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Индия</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In</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4</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570</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14</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Бразилия</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Br</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477</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15</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ОАЭ</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Oe</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471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89020">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16</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Великобритания</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En</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467</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17</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Германия</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Gr</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9</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433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18</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Венесуэла</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Vs</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426</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19</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АРАБСАТ</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ARS</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346</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20</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Турция</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Tu</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313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21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Вьетнам</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Vt</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a:solidFill>
                            <a:schemeClr val="bg2">
                              <a:lumMod val="50000"/>
                            </a:schemeClr>
                          </a:solidFill>
                          <a:latin typeface="Times New Roman"/>
                          <a:ea typeface="Times New Roman"/>
                          <a:cs typeface="Times New Roman"/>
                        </a:rPr>
                        <a:t>303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22</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Таиланд</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Ta</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dirty="0">
                          <a:solidFill>
                            <a:schemeClr val="bg2">
                              <a:lumMod val="50000"/>
                            </a:schemeClr>
                          </a:solidFill>
                          <a:latin typeface="Times New Roman"/>
                          <a:ea typeface="Times New Roman"/>
                          <a:cs typeface="Times New Roman"/>
                        </a:rPr>
                        <a:t>211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23</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Италия</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It</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900" baseline="0" dirty="0">
                          <a:solidFill>
                            <a:schemeClr val="bg2">
                              <a:lumMod val="50000"/>
                            </a:schemeClr>
                          </a:solidFill>
                          <a:latin typeface="Times New Roman"/>
                          <a:ea typeface="Times New Roman"/>
                          <a:cs typeface="Times New Roman"/>
                        </a:rPr>
                        <a:t>165</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30629">
                <a:tc>
                  <a:txBody>
                    <a:bodyPr/>
                    <a:lstStyle/>
                    <a:p>
                      <a:pPr indent="0" algn="r">
                        <a:spcAft>
                          <a:spcPts val="0"/>
                        </a:spcAft>
                      </a:pPr>
                      <a:r>
                        <a:rPr lang="ru-RU" sz="900" b="1" baseline="0">
                          <a:solidFill>
                            <a:schemeClr val="bg2">
                              <a:lumMod val="50000"/>
                            </a:schemeClr>
                          </a:solidFill>
                          <a:latin typeface="Times New Roman"/>
                          <a:ea typeface="Times New Roman"/>
                          <a:cs typeface="Times New Roman"/>
                        </a:rPr>
                        <a:t>24</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spcAft>
                          <a:spcPts val="0"/>
                        </a:spcAft>
                      </a:pPr>
                      <a:r>
                        <a:rPr lang="ru-RU" sz="900" baseline="0">
                          <a:solidFill>
                            <a:schemeClr val="bg2">
                              <a:lumMod val="50000"/>
                            </a:schemeClr>
                          </a:solidFill>
                          <a:latin typeface="Times New Roman"/>
                          <a:ea typeface="Times New Roman"/>
                          <a:cs typeface="Times New Roman"/>
                        </a:rPr>
                        <a:t>Нидерланды</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Ni</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ctr">
                        <a:spcAft>
                          <a:spcPts val="0"/>
                        </a:spcAft>
                      </a:pPr>
                      <a:r>
                        <a:rPr lang="ru-RU" sz="900" baseline="0">
                          <a:solidFill>
                            <a:schemeClr val="bg2">
                              <a:lumMod val="50000"/>
                            </a:schemeClr>
                          </a:solidFill>
                          <a:latin typeface="Times New Roman"/>
                          <a:ea typeface="Times New Roman"/>
                          <a:cs typeface="Times New Roman"/>
                        </a:rPr>
                        <a:t>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0" algn="r">
                        <a:spcAft>
                          <a:spcPts val="0"/>
                        </a:spcAft>
                      </a:pPr>
                      <a:r>
                        <a:rPr lang="ru-RU" sz="900" baseline="0" dirty="0">
                          <a:solidFill>
                            <a:schemeClr val="bg2">
                              <a:lumMod val="50000"/>
                            </a:schemeClr>
                          </a:solidFill>
                          <a:latin typeface="Times New Roman"/>
                          <a:ea typeface="Times New Roman"/>
                          <a:cs typeface="Times New Roman"/>
                        </a:rPr>
                        <a:t>2</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45143">
                <a:tc>
                  <a:txBody>
                    <a:bodyPr/>
                    <a:lstStyle/>
                    <a:p>
                      <a:pPr indent="0" algn="r">
                        <a:spcAft>
                          <a:spcPts val="0"/>
                        </a:spcAft>
                      </a:pPr>
                      <a:r>
                        <a:rPr lang="ru-RU" sz="1000" b="1" baseline="0">
                          <a:solidFill>
                            <a:schemeClr val="bg2">
                              <a:lumMod val="50000"/>
                            </a:schemeClr>
                          </a:solidFill>
                          <a:latin typeface="Times New Roman"/>
                          <a:ea typeface="Times New Roman"/>
                          <a:cs typeface="Times New Roman"/>
                        </a:rPr>
                        <a:t>25</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spcAft>
                          <a:spcPts val="0"/>
                        </a:spcAft>
                      </a:pPr>
                      <a:r>
                        <a:rPr lang="ru-RU" sz="1000" baseline="0" dirty="0">
                          <a:solidFill>
                            <a:schemeClr val="bg2">
                              <a:lumMod val="50000"/>
                            </a:schemeClr>
                          </a:solidFill>
                          <a:latin typeface="Times New Roman"/>
                          <a:ea typeface="Times New Roman"/>
                          <a:cs typeface="Times New Roman"/>
                        </a:rPr>
                        <a:t>Дания</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1000" baseline="0" dirty="0" err="1">
                          <a:solidFill>
                            <a:schemeClr val="bg2">
                              <a:lumMod val="50000"/>
                            </a:schemeClr>
                          </a:solidFill>
                          <a:latin typeface="Times New Roman"/>
                          <a:ea typeface="Times New Roman"/>
                          <a:cs typeface="Times New Roman"/>
                        </a:rPr>
                        <a:t>Da</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ctr">
                        <a:spcAft>
                          <a:spcPts val="0"/>
                        </a:spcAft>
                      </a:pPr>
                      <a:r>
                        <a:rPr lang="ru-RU" sz="1000" baseline="0">
                          <a:solidFill>
                            <a:schemeClr val="bg2">
                              <a:lumMod val="50000"/>
                            </a:schemeClr>
                          </a:solidFill>
                          <a:latin typeface="Times New Roman"/>
                          <a:ea typeface="Times New Roman"/>
                          <a:cs typeface="Times New Roman"/>
                        </a:rPr>
                        <a:t>1</a:t>
                      </a:r>
                      <a:endParaRPr lang="ru-RU" sz="1100" baseline="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indent="0" algn="r">
                        <a:spcAft>
                          <a:spcPts val="0"/>
                        </a:spcAft>
                      </a:pPr>
                      <a:r>
                        <a:rPr lang="ru-RU" sz="1000" baseline="0" dirty="0">
                          <a:solidFill>
                            <a:schemeClr val="bg2">
                              <a:lumMod val="50000"/>
                            </a:schemeClr>
                          </a:solidFill>
                          <a:latin typeface="Times New Roman"/>
                          <a:ea typeface="Times New Roman"/>
                          <a:cs typeface="Times New Roman"/>
                        </a:rPr>
                        <a:t>1</a:t>
                      </a:r>
                      <a:endParaRPr lang="ru-RU" sz="1100" baseline="0" dirty="0">
                        <a:solidFill>
                          <a:schemeClr val="bg2">
                            <a:lumMod val="50000"/>
                          </a:schemeClr>
                        </a:solidFill>
                        <a:latin typeface="Times New Roman"/>
                        <a:ea typeface="Calibri"/>
                        <a:cs typeface="Times New Roman"/>
                      </a:endParaRPr>
                    </a:p>
                  </a:txBody>
                  <a:tcPr marL="65314" marR="65314"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bl>
          </a:graphicData>
        </a:graphic>
      </p:graphicFrame>
      <p:pic>
        <p:nvPicPr>
          <p:cNvPr id="65540" name="Диаграмма 1"/>
          <p:cNvPicPr>
            <a:picLocks noChangeArrowheads="1"/>
          </p:cNvPicPr>
          <p:nvPr/>
        </p:nvPicPr>
        <p:blipFill>
          <a:blip r:embed="rId4" cstate="print"/>
          <a:srcRect/>
          <a:stretch>
            <a:fillRect/>
          </a:stretch>
        </p:blipFill>
        <p:spPr bwMode="auto">
          <a:xfrm>
            <a:off x="251520" y="4509120"/>
            <a:ext cx="4032448" cy="2232248"/>
          </a:xfrm>
          <a:prstGeom prst="rect">
            <a:avLst/>
          </a:prstGeom>
          <a:noFill/>
          <a:ln w="9525">
            <a:noFill/>
            <a:miter lim="800000"/>
            <a:headEnd/>
            <a:tailEnd/>
          </a:ln>
        </p:spPr>
      </p:pic>
      <p:sp>
        <p:nvSpPr>
          <p:cNvPr id="7" name="Rectangle 3"/>
          <p:cNvSpPr>
            <a:spLocks noChangeArrowheads="1"/>
          </p:cNvSpPr>
          <p:nvPr/>
        </p:nvSpPr>
        <p:spPr bwMode="auto">
          <a:xfrm>
            <a:off x="5292080" y="1196752"/>
            <a:ext cx="339472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algn="ctr" defTabSz="914400" rtl="0" eaLnBrk="1" fontAlgn="base" latinLnBrk="0" hangingPunct="1">
              <a:lnSpc>
                <a:spcPct val="100000"/>
              </a:lnSpc>
              <a:spcBef>
                <a:spcPct val="0"/>
              </a:spcBef>
              <a:spcAft>
                <a:spcPct val="0"/>
              </a:spcAft>
              <a:buClrTx/>
              <a:buSzTx/>
              <a:buFontTx/>
              <a:buNone/>
              <a:tabLst/>
            </a:pPr>
            <a:r>
              <a:rPr lang="en-US" sz="1200" b="1" dirty="0" smtClean="0">
                <a:latin typeface="Times New Roman" pitchFamily="18" charset="0"/>
                <a:ea typeface="Calibri" pitchFamily="34" charset="0"/>
                <a:cs typeface="Arial" pitchFamily="34" charset="0"/>
              </a:rPr>
              <a:t>List of Countries</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Arial" pitchFamily="34" charset="0"/>
              </a:rPr>
              <a:t> </a:t>
            </a:r>
            <a:r>
              <a:rPr kumimoji="0" lang="ru-RU" sz="1200" b="1" i="0" u="none" strike="noStrike" cap="none" normalizeH="0" baseline="0" dirty="0" smtClean="0">
                <a:ln>
                  <a:noFill/>
                </a:ln>
                <a:solidFill>
                  <a:schemeClr val="tx1"/>
                </a:solidFill>
                <a:effectLst/>
                <a:latin typeface="Verdana"/>
                <a:ea typeface="Calibri" pitchFamily="34" charset="0"/>
                <a:cs typeface="Arial" pitchFamily="34" charset="0"/>
              </a:rPr>
              <a:t>–</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Arial" pitchFamily="34" charset="0"/>
              </a:rPr>
              <a:t> </a:t>
            </a:r>
            <a:r>
              <a:rPr lang="en-US" sz="1200" b="1" dirty="0" smtClean="0">
                <a:latin typeface="Times New Roman" pitchFamily="18" charset="0"/>
                <a:ea typeface="Calibri" pitchFamily="34" charset="0"/>
                <a:cs typeface="Arial" pitchFamily="34" charset="0"/>
              </a:rPr>
              <a:t>members of </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Arial" pitchFamily="34" charset="0"/>
              </a:rPr>
              <a:t> </a:t>
            </a: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Arial" pitchFamily="34" charset="0"/>
              </a:rPr>
              <a:t>space activities in 2008</a:t>
            </a:r>
            <a:endParaRPr kumimoji="0" lang="ru-RU" sz="1800" b="0" i="0" u="none" strike="noStrike" cap="none" normalizeH="0" baseline="0" dirty="0" smtClean="0">
              <a:ln>
                <a:noFill/>
              </a:ln>
              <a:solidFill>
                <a:schemeClr val="tx1"/>
              </a:solidFill>
              <a:effectLst/>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a:spLocks noGrp="1"/>
          </p:cNvSpPr>
          <p:nvPr>
            <p:ph type="title"/>
          </p:nvPr>
        </p:nvSpPr>
        <p:spPr>
          <a:xfrm>
            <a:off x="457200" y="34367"/>
            <a:ext cx="8229600" cy="486891"/>
          </a:xfrm>
        </p:spPr>
        <p:txBody>
          <a:bodyPr/>
          <a:lstStyle/>
          <a:p>
            <a:r>
              <a:rPr lang="en-US" sz="2800" dirty="0" smtClean="0">
                <a:solidFill>
                  <a:schemeClr val="tx1"/>
                </a:solidFill>
                <a:latin typeface="Plantagenet Cherokee" pitchFamily="18" charset="0"/>
              </a:rPr>
              <a:t>Perspectives of Russian aeronautics</a:t>
            </a:r>
            <a:endParaRPr lang="ru-RU" sz="2800" dirty="0">
              <a:solidFill>
                <a:schemeClr val="tx1"/>
              </a:solidFill>
            </a:endParaRPr>
          </a:p>
        </p:txBody>
      </p:sp>
      <p:sp>
        <p:nvSpPr>
          <p:cNvPr id="13" name="Заголовок 1"/>
          <p:cNvSpPr txBox="1">
            <a:spLocks/>
          </p:cNvSpPr>
          <p:nvPr/>
        </p:nvSpPr>
        <p:spPr bwMode="auto">
          <a:xfrm>
            <a:off x="3275856" y="593266"/>
            <a:ext cx="2808312" cy="48689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1" compatLnSpc="1">
            <a:prstTxWarp prst="textNoShape">
              <a:avLst/>
            </a:prstTxWarp>
          </a:bodyPr>
          <a:lstStyle/>
          <a:p>
            <a:pPr marL="342900" lvl="0" indent="-342900" algn="ctr" eaLnBrk="0" hangingPunct="0">
              <a:spcBef>
                <a:spcPct val="20000"/>
              </a:spcBef>
              <a:buClr>
                <a:schemeClr val="hlink"/>
              </a:buClr>
              <a:buSzPct val="60000"/>
              <a:defRPr/>
            </a:pPr>
            <a:r>
              <a:rPr lang="en-US" sz="2000" b="1" dirty="0" smtClean="0"/>
              <a:t>Turning Point</a:t>
            </a:r>
            <a:endParaRPr lang="ru-RU" sz="2000" b="1" kern="0" dirty="0">
              <a:solidFill>
                <a:schemeClr val="tx1"/>
              </a:solidFill>
              <a:effectLst>
                <a:outerShdw blurRad="38100" dist="38100" dir="2700000" algn="tl">
                  <a:srgbClr val="000000"/>
                </a:outerShdw>
              </a:effectLst>
            </a:endParaRPr>
          </a:p>
        </p:txBody>
      </p:sp>
      <p:sp>
        <p:nvSpPr>
          <p:cNvPr id="14" name="Прямоугольник 13"/>
          <p:cNvSpPr/>
          <p:nvPr/>
        </p:nvSpPr>
        <p:spPr>
          <a:xfrm>
            <a:off x="251520" y="1080157"/>
            <a:ext cx="8712968" cy="830997"/>
          </a:xfrm>
          <a:prstGeom prst="rect">
            <a:avLst/>
          </a:prstGeom>
        </p:spPr>
        <p:txBody>
          <a:bodyPr wrap="square">
            <a:spAutoFit/>
          </a:bodyPr>
          <a:lstStyle/>
          <a:p>
            <a:pPr lvl="0" indent="457200" algn="just"/>
            <a:r>
              <a:rPr lang="en-US" sz="1600" dirty="0">
                <a:latin typeface="Plantagenet Cherokee" pitchFamily="18" charset="0"/>
              </a:rPr>
              <a:t>In </a:t>
            </a:r>
            <a:r>
              <a:rPr lang="en-US" sz="1600" dirty="0" smtClean="0">
                <a:latin typeface="Plantagenet Cherokee" pitchFamily="18" charset="0"/>
              </a:rPr>
              <a:t>200</a:t>
            </a:r>
            <a:r>
              <a:rPr lang="ru-RU" sz="1600" dirty="0" smtClean="0">
                <a:latin typeface="Plantagenet Cherokee" pitchFamily="18" charset="0"/>
              </a:rPr>
              <a:t>4</a:t>
            </a:r>
            <a:r>
              <a:rPr lang="en-US" sz="1600" dirty="0" smtClean="0">
                <a:latin typeface="Plantagenet Cherokee" pitchFamily="18" charset="0"/>
              </a:rPr>
              <a:t>, </a:t>
            </a:r>
            <a:r>
              <a:rPr lang="en-US" sz="1600" dirty="0">
                <a:latin typeface="Plantagenet Cherokee" pitchFamily="18" charset="0"/>
              </a:rPr>
              <a:t>the United States </a:t>
            </a:r>
            <a:r>
              <a:rPr lang="en-US" sz="1600" dirty="0" smtClean="0">
                <a:latin typeface="Plantagenet Cherokee" pitchFamily="18" charset="0"/>
              </a:rPr>
              <a:t>defined </a:t>
            </a:r>
            <a:r>
              <a:rPr lang="en-US" sz="1600" dirty="0">
                <a:latin typeface="Plantagenet Cherokee" pitchFamily="18" charset="0"/>
              </a:rPr>
              <a:t>its primary </a:t>
            </a:r>
            <a:r>
              <a:rPr lang="en-US" sz="1600" dirty="0" smtClean="0">
                <a:latin typeface="Plantagenet Cherokee" pitchFamily="18" charset="0"/>
              </a:rPr>
              <a:t>objective in  space as “return </a:t>
            </a:r>
            <a:r>
              <a:rPr lang="en-US" sz="1600" dirty="0">
                <a:latin typeface="Plantagenet Cherokee" pitchFamily="18" charset="0"/>
              </a:rPr>
              <a:t>to the moon." </a:t>
            </a:r>
            <a:r>
              <a:rPr lang="en-US" sz="1600" dirty="0" smtClean="0">
                <a:latin typeface="Plantagenet Cherokee" pitchFamily="18" charset="0"/>
              </a:rPr>
              <a:t>On October </a:t>
            </a:r>
            <a:r>
              <a:rPr lang="en-US" sz="1600" dirty="0">
                <a:latin typeface="Plantagenet Cherokee" pitchFamily="18" charset="0"/>
              </a:rPr>
              <a:t>2006 was published a new "national space policy of the U.S." approved by President Bush on August 31.</a:t>
            </a:r>
            <a:endParaRPr lang="ru-RU" sz="1600" dirty="0" smtClean="0">
              <a:cs typeface="Arial" pitchFamily="34" charset="0"/>
            </a:endParaRPr>
          </a:p>
        </p:txBody>
      </p:sp>
      <p:sp>
        <p:nvSpPr>
          <p:cNvPr id="15" name="Rectangle 1"/>
          <p:cNvSpPr>
            <a:spLocks noChangeArrowheads="1"/>
          </p:cNvSpPr>
          <p:nvPr/>
        </p:nvSpPr>
        <p:spPr bwMode="auto">
          <a:xfrm>
            <a:off x="251520" y="1972711"/>
            <a:ext cx="8712968" cy="1723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indent="457200" algn="just" defTabSz="914400" eaLnBrk="0" latinLnBrk="0" hangingPunct="0">
              <a:lnSpc>
                <a:spcPct val="100000"/>
              </a:lnSpc>
              <a:buClrTx/>
              <a:buSzTx/>
              <a:buFontTx/>
              <a:buNone/>
              <a:tabLst/>
            </a:pPr>
            <a:r>
              <a:rPr lang="en-US" sz="1600" dirty="0">
                <a:latin typeface="Plantagenet Cherokee" pitchFamily="18" charset="0"/>
              </a:rPr>
              <a:t>Space plans of the U.S. </a:t>
            </a:r>
            <a:r>
              <a:rPr lang="en-US" sz="1600" dirty="0" bmk="">
                <a:latin typeface="Plantagenet Cherokee" pitchFamily="18" charset="0"/>
              </a:rPr>
              <a:t>affected to the situation in Russian aeronautics</a:t>
            </a:r>
            <a:endParaRPr lang="ru-RU" sz="1600" dirty="0" bmk="">
              <a:latin typeface="Plantagenet Cherokee"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Verdana" pitchFamily="34" charset="0"/>
              <a:cs typeface="Arial" pitchFamily="34" charset="0"/>
            </a:endParaRPr>
          </a:p>
          <a:p>
            <a:pPr indent="457200" algn="just" eaLnBrk="0" hangingPunct="0"/>
            <a:r>
              <a:rPr lang="en-US" sz="1600" dirty="0">
                <a:latin typeface="Plantagenet Cherokee" pitchFamily="18" charset="0"/>
              </a:rPr>
              <a:t>Dissatisfaction with the progress of space activities in Russia were </a:t>
            </a:r>
            <a:r>
              <a:rPr lang="en-US" sz="1600" dirty="0" smtClean="0">
                <a:latin typeface="Plantagenet Cherokee" pitchFamily="18" charset="0"/>
              </a:rPr>
              <a:t>clearly defined </a:t>
            </a:r>
            <a:r>
              <a:rPr lang="en-US" sz="1600" dirty="0">
                <a:latin typeface="Plantagenet Cherokee" pitchFamily="18" charset="0"/>
              </a:rPr>
              <a:t>on November 2006 at the Round Table "National U.S. space policy: a reason to think the National Space Policy of Russia", organized by the Moscow Space Club. Materials of the Round Table were immediately reported to the authorities of Russian Federation .</a:t>
            </a:r>
            <a:r>
              <a:rPr lang="ru-RU" sz="1600" dirty="0" bmk="_Hlk295978071">
                <a:latin typeface="Plantagenet Cherokee" pitchFamily="18" charset="0"/>
              </a:rPr>
              <a:t> </a:t>
            </a:r>
            <a:r>
              <a:rPr lang="en-US" sz="1600" dirty="0">
                <a:latin typeface="Plantagenet Cherokee" pitchFamily="18" charset="0"/>
              </a:rPr>
              <a:t>On December 2006 the President of Russia has decided to prepare a program of space activities for the next 30-40 years.</a:t>
            </a:r>
            <a:endParaRPr lang="ru-RU" sz="1600" dirty="0">
              <a:latin typeface="Plantagenet Cherokee" pitchFamily="18" charset="0"/>
            </a:endParaRPr>
          </a:p>
        </p:txBody>
      </p:sp>
      <p:sp>
        <p:nvSpPr>
          <p:cNvPr id="16" name="Прямоугольник 15"/>
          <p:cNvSpPr/>
          <p:nvPr/>
        </p:nvSpPr>
        <p:spPr>
          <a:xfrm>
            <a:off x="251520" y="3717032"/>
            <a:ext cx="8712968" cy="954107"/>
          </a:xfrm>
          <a:prstGeom prst="rect">
            <a:avLst/>
          </a:prstGeom>
        </p:spPr>
        <p:txBody>
          <a:bodyPr wrap="square">
            <a:spAutoFit/>
          </a:bodyPr>
          <a:lstStyle/>
          <a:p>
            <a:pPr lvl="0" indent="457200" algn="just" eaLnBrk="0" hangingPunct="0"/>
            <a:r>
              <a:rPr lang="en-US" sz="1400" dirty="0" smtClean="0">
                <a:latin typeface="Plantagenet Cherokee" pitchFamily="18" charset="0"/>
              </a:rPr>
              <a:t>On </a:t>
            </a:r>
            <a:r>
              <a:rPr lang="en-US" sz="1400" dirty="0">
                <a:latin typeface="Plantagenet Cherokee" pitchFamily="18" charset="0"/>
              </a:rPr>
              <a:t>April 15, 2010, Barack Obama announced a new space strategy of America: by 2015 to develop a new heavy launch vehicle for piloted flights to  "deep space", and by 2025 to send a piloted complex beyond the lunar orbit, perhaps, to some of the asteroids. It is assumed that in the mid-2030s there will be performed  flight  to near to Mars orbit, followed by a further expedition to the Martian surface.</a:t>
            </a:r>
            <a:endParaRPr lang="ru-RU" sz="1400" dirty="0" bmk="_Hlk295978071">
              <a:latin typeface="Plantagenet Cherokee" pitchFamily="18" charset="0"/>
            </a:endParaRPr>
          </a:p>
        </p:txBody>
      </p:sp>
      <p:sp>
        <p:nvSpPr>
          <p:cNvPr id="17" name="Прямоугольник 16"/>
          <p:cNvSpPr/>
          <p:nvPr/>
        </p:nvSpPr>
        <p:spPr>
          <a:xfrm>
            <a:off x="376808" y="5284078"/>
            <a:ext cx="8462392"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indent="457200" algn="ctr" eaLnBrk="0" hangingPunct="0"/>
            <a:r>
              <a:rPr lang="en-US" sz="2400" i="1" dirty="0" bmk="_Hlk295978071">
                <a:solidFill>
                  <a:srgbClr val="000000"/>
                </a:solidFill>
                <a:ea typeface="Calibri" pitchFamily="34" charset="0"/>
                <a:cs typeface="Arial" pitchFamily="34" charset="0"/>
              </a:rPr>
              <a:t>So</a:t>
            </a:r>
            <a:r>
              <a:rPr lang="ru-RU" sz="2400" i="1" dirty="0" bmk="_Hlk295978071">
                <a:solidFill>
                  <a:srgbClr val="000000"/>
                </a:solidFill>
                <a:ea typeface="Calibri" pitchFamily="34" charset="0"/>
                <a:cs typeface="Arial" pitchFamily="34" charset="0"/>
              </a:rPr>
              <a:t>, </a:t>
            </a:r>
            <a:r>
              <a:rPr lang="en-US" sz="2400" i="1" dirty="0" bmk="_Hlk295978071">
                <a:solidFill>
                  <a:srgbClr val="000000"/>
                </a:solidFill>
                <a:ea typeface="Calibri" pitchFamily="34" charset="0"/>
                <a:cs typeface="Arial" pitchFamily="34" charset="0"/>
              </a:rPr>
              <a:t>we can see </a:t>
            </a:r>
            <a:r>
              <a:rPr lang="ru-RU" sz="2400" b="1" i="1" dirty="0" smtClean="0" bmk="_Hlk295978071">
                <a:solidFill>
                  <a:srgbClr val="000000"/>
                </a:solidFill>
                <a:ea typeface="Calibri" pitchFamily="34" charset="0"/>
                <a:cs typeface="Arial" pitchFamily="34" charset="0"/>
              </a:rPr>
              <a:t>«</a:t>
            </a:r>
            <a:r>
              <a:rPr lang="en-US" sz="2400" b="1" i="1" dirty="0" smtClean="0">
                <a:solidFill>
                  <a:srgbClr val="000000"/>
                </a:solidFill>
              </a:rPr>
              <a:t>Race</a:t>
            </a:r>
            <a:r>
              <a:rPr lang="en-US" sz="2400" b="1" i="1" dirty="0" smtClean="0" bmk="_Hlk295978071">
                <a:solidFill>
                  <a:srgbClr val="000000"/>
                </a:solidFill>
                <a:ea typeface="Calibri" pitchFamily="34" charset="0"/>
                <a:cs typeface="Arial" pitchFamily="34" charset="0"/>
              </a:rPr>
              <a:t> </a:t>
            </a:r>
            <a:r>
              <a:rPr lang="en-US" sz="2400" b="1" i="1" dirty="0" bmk="_Hlk295978071">
                <a:solidFill>
                  <a:srgbClr val="000000"/>
                </a:solidFill>
                <a:ea typeface="Calibri" pitchFamily="34" charset="0"/>
                <a:cs typeface="Arial" pitchFamily="34" charset="0"/>
              </a:rPr>
              <a:t>of space </a:t>
            </a:r>
            <a:r>
              <a:rPr lang="en-US" sz="2400" b="1" i="1" dirty="0" smtClean="0" bmk="_Hlk295978071">
                <a:solidFill>
                  <a:srgbClr val="000000"/>
                </a:solidFill>
                <a:ea typeface="Calibri" pitchFamily="34" charset="0"/>
                <a:cs typeface="Arial" pitchFamily="34" charset="0"/>
              </a:rPr>
              <a:t>concepts</a:t>
            </a:r>
            <a:r>
              <a:rPr lang="ru-RU" sz="2400" b="1" i="1" dirty="0" smtClean="0" bmk="_Hlk295978071">
                <a:solidFill>
                  <a:srgbClr val="000000"/>
                </a:solidFill>
                <a:ea typeface="Calibri" pitchFamily="34" charset="0"/>
                <a:cs typeface="Arial" pitchFamily="34" charset="0"/>
              </a:rPr>
              <a:t>»… </a:t>
            </a:r>
            <a:endParaRPr lang="ru-RU" sz="2400" b="1" i="1" dirty="0" bmk="_Hlk295978071">
              <a:solidFill>
                <a:srgbClr val="000000"/>
              </a:solidFill>
              <a:ea typeface="Calibri" pitchFamily="34" charset="0"/>
              <a:cs typeface="Arial" pitchFamily="34" charset="0"/>
            </a:endParaRPr>
          </a:p>
        </p:txBody>
      </p:sp>
      <p:sp>
        <p:nvSpPr>
          <p:cNvPr id="18" name="Прямоугольник 17"/>
          <p:cNvSpPr/>
          <p:nvPr/>
        </p:nvSpPr>
        <p:spPr>
          <a:xfrm>
            <a:off x="251520" y="4725144"/>
            <a:ext cx="8587680" cy="307777"/>
          </a:xfrm>
          <a:prstGeom prst="rect">
            <a:avLst/>
          </a:prstGeom>
        </p:spPr>
        <p:txBody>
          <a:bodyPr wrap="square">
            <a:spAutoFit/>
          </a:bodyPr>
          <a:lstStyle/>
          <a:p>
            <a:pPr lvl="0" indent="457200" algn="ctr" eaLnBrk="0" hangingPunct="0"/>
            <a:r>
              <a:rPr lang="en-US" sz="1400" dirty="0" smtClean="0" bmk="_Hlk295978071">
                <a:latin typeface="Plantagenet Cherokee" pitchFamily="18" charset="0"/>
                <a:ea typeface="Calibri" pitchFamily="34" charset="0"/>
                <a:cs typeface="Arial" pitchFamily="34" charset="0"/>
              </a:rPr>
              <a:t>Ambitious planes were announced also by China and  India</a:t>
            </a:r>
            <a:endParaRPr lang="ru-RU" sz="1000" dirty="0" smtClean="0">
              <a:cs typeface="Arial" pitchFamily="34" charset="0"/>
            </a:endParaRPr>
          </a:p>
        </p:txBody>
      </p:sp>
      <p:sp>
        <p:nvSpPr>
          <p:cNvPr id="19" name="Прямоугольник 18"/>
          <p:cNvSpPr/>
          <p:nvPr/>
        </p:nvSpPr>
        <p:spPr>
          <a:xfrm>
            <a:off x="251520" y="5877272"/>
            <a:ext cx="8712968" cy="584775"/>
          </a:xfrm>
          <a:prstGeom prst="rect">
            <a:avLst/>
          </a:prstGeom>
        </p:spPr>
        <p:txBody>
          <a:bodyPr wrap="square">
            <a:spAutoFit/>
          </a:bodyPr>
          <a:lstStyle/>
          <a:p>
            <a:pPr lvl="0" algn="ctr" eaLnBrk="0" hangingPunct="0"/>
            <a:r>
              <a:rPr lang="en-US" sz="1600" dirty="0">
                <a:latin typeface="Plantagenet Cherokee" pitchFamily="18" charset="0"/>
              </a:rPr>
              <a:t>This </a:t>
            </a:r>
            <a:r>
              <a:rPr lang="en-US" sz="1600" dirty="0" smtClean="0">
                <a:latin typeface="Plantagenet Cherokee" pitchFamily="18" charset="0"/>
              </a:rPr>
              <a:t> </a:t>
            </a:r>
            <a:r>
              <a:rPr lang="en-US" sz="1600" dirty="0">
                <a:latin typeface="Plantagenet Cherokee" pitchFamily="18" charset="0"/>
              </a:rPr>
              <a:t>phenomenon we  can see not only at the international level, but also inside Russia </a:t>
            </a:r>
            <a:r>
              <a:rPr lang="en-US" sz="1600" dirty="0" smtClean="0">
                <a:latin typeface="Plantagenet Cherokee" pitchFamily="18" charset="0"/>
              </a:rPr>
              <a:t>among </a:t>
            </a:r>
            <a:r>
              <a:rPr lang="en-US" sz="1600" dirty="0">
                <a:latin typeface="Plantagenet Cherokee" pitchFamily="18" charset="0"/>
              </a:rPr>
              <a:t>the major companies and organizations within space industry.</a:t>
            </a:r>
            <a:endParaRPr lang="ru-RU" sz="1600" dirty="0">
              <a:latin typeface="Plantagenet Cherokee"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76400" y="276037"/>
            <a:ext cx="853244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400" b="1" dirty="0" smtClean="0"/>
              <a:t>Perspectives </a:t>
            </a:r>
            <a:r>
              <a:rPr lang="en-US" sz="2400" b="1" dirty="0"/>
              <a:t>of astronautics in </a:t>
            </a:r>
            <a:r>
              <a:rPr lang="en-US" sz="2400" b="1" dirty="0" smtClean="0"/>
              <a:t>Russia</a:t>
            </a:r>
            <a:r>
              <a:rPr lang="ru-RU" sz="2400" b="1" dirty="0" smtClean="0"/>
              <a:t> </a:t>
            </a:r>
            <a:r>
              <a:rPr lang="en-US" sz="2400" b="1" dirty="0" smtClean="0"/>
              <a:t>is based on </a:t>
            </a:r>
            <a:r>
              <a:rPr lang="en-US" sz="2400" b="1" dirty="0"/>
              <a:t>existing official </a:t>
            </a:r>
            <a:r>
              <a:rPr lang="en-US" sz="2400" b="1" dirty="0" smtClean="0"/>
              <a:t>documents:</a:t>
            </a:r>
            <a:endParaRPr lang="en-US" sz="2400" b="1" dirty="0"/>
          </a:p>
          <a:p>
            <a:pPr marL="0" marR="0" lvl="0" algn="ctr" defTabSz="914400" rtl="0" eaLnBrk="1" fontAlgn="base" latinLnBrk="0" hangingPunct="1">
              <a:lnSpc>
                <a:spcPct val="100000"/>
              </a:lnSpc>
              <a:spcBef>
                <a:spcPct val="0"/>
              </a:spcBef>
              <a:spcAft>
                <a:spcPct val="0"/>
              </a:spcAft>
              <a:buClrTx/>
              <a:buSzTx/>
              <a:buFontTx/>
              <a:buNone/>
              <a:tabLst/>
            </a:pPr>
            <a:r>
              <a:rPr kumimoji="0" lang="ru-RU" sz="240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p>
          <a:p>
            <a:pPr marL="0" marR="0" lvl="0" defTabSz="914400" rtl="0" eaLnBrk="1" fontAlgn="base" latinLnBrk="0" hangingPunct="1">
              <a:lnSpc>
                <a:spcPct val="100000"/>
              </a:lnSpc>
              <a:spcBef>
                <a:spcPct val="0"/>
              </a:spcBef>
              <a:spcAft>
                <a:spcPct val="0"/>
              </a:spcAft>
              <a:buClrTx/>
              <a:buSzTx/>
              <a:buFontTx/>
              <a:buNone/>
              <a:tabLst/>
            </a:pPr>
            <a:r>
              <a:rPr kumimoji="0" lang="en-US" sz="1600" i="0" u="sng" strike="noStrike" cap="none" normalizeH="0" baseline="0" dirty="0" smtClean="0">
                <a:ln>
                  <a:noFill/>
                </a:ln>
                <a:effectLst/>
                <a:latin typeface="Plantagenet Cherokee" pitchFamily="18" charset="0"/>
                <a:ea typeface="Calibri" pitchFamily="34" charset="0"/>
                <a:cs typeface="Times New Roman" pitchFamily="18" charset="0"/>
              </a:rPr>
              <a:t>Such as</a:t>
            </a:r>
            <a:r>
              <a:rPr kumimoji="0" lang="ru-RU" sz="1600" i="0" u="sng" strike="noStrike" cap="none" normalizeH="0" baseline="0" dirty="0" smtClean="0">
                <a:ln>
                  <a:noFill/>
                </a:ln>
                <a:effectLst/>
                <a:latin typeface="Times New Roman" pitchFamily="18" charset="0"/>
                <a:ea typeface="Calibri" pitchFamily="34" charset="0"/>
                <a:cs typeface="Times New Roman" pitchFamily="18" charset="0"/>
              </a:rPr>
              <a:t>:</a:t>
            </a:r>
            <a:endParaRPr kumimoji="0" lang="ru-RU" sz="1600" i="0" u="sng" strike="noStrike" cap="none" normalizeH="0" baseline="0" dirty="0" smtClean="0">
              <a:ln>
                <a:noFill/>
              </a:ln>
              <a:effectLst/>
              <a:latin typeface="Times New Roman" pitchFamily="18" charset="0"/>
              <a:cs typeface="Times New Roman" pitchFamily="18" charset="0"/>
            </a:endParaRPr>
          </a:p>
          <a:p>
            <a:pPr lvl="0" eaLnBrk="0" hangingPunct="0"/>
            <a:endParaRPr kumimoji="0" lang="ru-RU" sz="1600" i="0" u="none" strike="noStrike" cap="none" normalizeH="0" baseline="0" dirty="0" smtClean="0">
              <a:ln>
                <a:noFill/>
              </a:ln>
              <a:effectLst/>
              <a:latin typeface="Times New Roman" pitchFamily="18" charset="0"/>
              <a:ea typeface="Calibri" pitchFamily="34" charset="0"/>
              <a:cs typeface="Times New Roman" pitchFamily="18" charset="0"/>
            </a:endParaRPr>
          </a:p>
          <a:p>
            <a:pPr marL="285750" lvl="0" indent="-285750" eaLnBrk="0" hangingPunct="0">
              <a:buFont typeface="Arial" pitchFamily="34" charset="0"/>
              <a:buChar char="•"/>
            </a:pPr>
            <a:r>
              <a:rPr kumimoji="0" lang="en-US" sz="1600" b="1" i="0" u="none" strike="noStrike" cap="none" normalizeH="0" baseline="0" dirty="0" smtClean="0">
                <a:ln>
                  <a:noFill/>
                </a:ln>
                <a:effectLst/>
                <a:latin typeface="Plantagenet Cherokee" pitchFamily="18" charset="0"/>
                <a:ea typeface="Calibri" pitchFamily="34" charset="0"/>
                <a:cs typeface="Times New Roman" pitchFamily="18" charset="0"/>
              </a:rPr>
              <a:t>Federal space program of Russian Federation for </a:t>
            </a:r>
            <a:r>
              <a:rPr kumimoji="0" lang="ru-RU" sz="1600" b="1" i="0"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en-US" sz="1600" b="1" i="0" u="none" strike="noStrike" cap="none" normalizeH="0" baseline="0" dirty="0" smtClean="0">
                <a:ln>
                  <a:noFill/>
                </a:ln>
                <a:effectLst/>
                <a:latin typeface="Times New Roman" pitchFamily="18" charset="0"/>
                <a:ea typeface="Calibri" pitchFamily="34" charset="0"/>
                <a:cs typeface="Times New Roman" pitchFamily="18" charset="0"/>
              </a:rPr>
              <a:t>the period of </a:t>
            </a:r>
            <a:r>
              <a:rPr kumimoji="0" lang="ru-RU" sz="1600" b="1" i="0" u="none" strike="noStrike" cap="none" normalizeH="0" baseline="0" dirty="0" smtClean="0">
                <a:ln>
                  <a:noFill/>
                </a:ln>
                <a:effectLst/>
                <a:latin typeface="Times New Roman" pitchFamily="18" charset="0"/>
                <a:ea typeface="Calibri" pitchFamily="34" charset="0"/>
                <a:cs typeface="Times New Roman" pitchFamily="18" charset="0"/>
              </a:rPr>
              <a:t>2006-2015</a:t>
            </a:r>
            <a:endParaRPr lang="en-US" sz="1600" b="1" dirty="0">
              <a:latin typeface="Times New Roman" pitchFamily="18" charset="0"/>
              <a:cs typeface="Times New Roman" pitchFamily="18" charset="0"/>
            </a:endParaRPr>
          </a:p>
          <a:p>
            <a:pPr marL="285750" lvl="0" indent="-285750" eaLnBrk="0" hangingPunct="0">
              <a:buFont typeface="Arial" pitchFamily="34" charset="0"/>
              <a:buChar char="•"/>
            </a:pPr>
            <a:r>
              <a:rPr kumimoji="0" lang="en-US" sz="1600" b="1" i="0" u="none" strike="noStrike" cap="none" normalizeH="0" baseline="0" dirty="0" smtClean="0">
                <a:ln>
                  <a:noFill/>
                </a:ln>
                <a:effectLst/>
                <a:latin typeface="Plantagenet Cherokee" pitchFamily="18" charset="0"/>
                <a:ea typeface="Calibri" pitchFamily="34" charset="0"/>
                <a:cs typeface="Times New Roman" pitchFamily="18" charset="0"/>
              </a:rPr>
              <a:t>Strategies of</a:t>
            </a:r>
            <a:r>
              <a:rPr kumimoji="0" lang="ru-RU" sz="1600" b="1" i="0"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en-US" sz="1600" b="1" i="0" u="none" strike="noStrike" cap="none" normalizeH="0" baseline="0" dirty="0" smtClean="0">
                <a:ln>
                  <a:noFill/>
                </a:ln>
                <a:effectLst/>
                <a:latin typeface="Plantagenet Cherokee" pitchFamily="18" charset="0"/>
                <a:ea typeface="Calibri" pitchFamily="34" charset="0"/>
                <a:cs typeface="Times New Roman" pitchFamily="18" charset="0"/>
              </a:rPr>
              <a:t>space </a:t>
            </a:r>
            <a:r>
              <a:rPr lang="en-US" sz="1600" b="1" dirty="0">
                <a:latin typeface="Plantagenet Cherokee" pitchFamily="18" charset="0"/>
                <a:ea typeface="Calibri" pitchFamily="34" charset="0"/>
                <a:cs typeface="Times New Roman" pitchFamily="18" charset="0"/>
              </a:rPr>
              <a:t>industry </a:t>
            </a:r>
            <a:r>
              <a:rPr lang="en-US" sz="1600" b="1" dirty="0" smtClean="0">
                <a:latin typeface="Plantagenet Cherokee" pitchFamily="18" charset="0"/>
                <a:ea typeface="Calibri" pitchFamily="34" charset="0"/>
                <a:cs typeface="Times New Roman" pitchFamily="18" charset="0"/>
              </a:rPr>
              <a:t>development</a:t>
            </a:r>
            <a:r>
              <a:rPr lang="ru-RU" sz="1600" b="1" dirty="0" smtClean="0">
                <a:latin typeface="Times New Roman" pitchFamily="18" charset="0"/>
                <a:ea typeface="Calibri" pitchFamily="34" charset="0"/>
                <a:cs typeface="Times New Roman" pitchFamily="18" charset="0"/>
              </a:rPr>
              <a:t> </a:t>
            </a:r>
            <a:r>
              <a:rPr lang="en-US" sz="1600" b="1" dirty="0" smtClean="0">
                <a:latin typeface="Plantagenet Cherokee" pitchFamily="18" charset="0"/>
                <a:ea typeface="Calibri" pitchFamily="34" charset="0"/>
                <a:cs typeface="Times New Roman" pitchFamily="18" charset="0"/>
              </a:rPr>
              <a:t>till </a:t>
            </a:r>
            <a:r>
              <a:rPr lang="ru-RU" sz="1600" b="1" dirty="0" smtClean="0">
                <a:latin typeface="Times New Roman" pitchFamily="18" charset="0"/>
                <a:ea typeface="Calibri" pitchFamily="34" charset="0"/>
                <a:cs typeface="Times New Roman" pitchFamily="18" charset="0"/>
              </a:rPr>
              <a:t>2015</a:t>
            </a:r>
            <a:endParaRPr lang="en-US" sz="1600" b="1" dirty="0">
              <a:latin typeface="Times New Roman" pitchFamily="18" charset="0"/>
              <a:cs typeface="Times New Roman" pitchFamily="18" charset="0"/>
            </a:endParaRPr>
          </a:p>
          <a:p>
            <a:pPr marL="285750" lvl="0" indent="-285750" eaLnBrk="0" hangingPunct="0">
              <a:buFont typeface="Arial" pitchFamily="34" charset="0"/>
              <a:buChar char="•"/>
            </a:pPr>
            <a:r>
              <a:rPr lang="en-US" sz="1600" dirty="0">
                <a:latin typeface="Plantagenet Cherokee" pitchFamily="18" charset="0"/>
              </a:rPr>
              <a:t>P</a:t>
            </a:r>
            <a:r>
              <a:rPr lang="en-US" sz="1600" dirty="0" smtClean="0">
                <a:latin typeface="Plantagenet Cherokee" pitchFamily="18" charset="0"/>
              </a:rPr>
              <a:t>olicy of  </a:t>
            </a:r>
            <a:r>
              <a:rPr lang="en-US" sz="1600" dirty="0">
                <a:latin typeface="Plantagenet Cherokee" pitchFamily="18" charset="0"/>
              </a:rPr>
              <a:t>Russian Federation </a:t>
            </a:r>
            <a:r>
              <a:rPr lang="en-US" sz="1600" dirty="0" smtClean="0">
                <a:latin typeface="Plantagenet Cherokee" pitchFamily="18" charset="0"/>
              </a:rPr>
              <a:t>in regards of  space </a:t>
            </a:r>
            <a:r>
              <a:rPr lang="en-US" sz="1600" dirty="0">
                <a:latin typeface="Plantagenet Cherokee" pitchFamily="18" charset="0"/>
              </a:rPr>
              <a:t>activities </a:t>
            </a:r>
            <a:r>
              <a:rPr lang="en-US" sz="1600" dirty="0" smtClean="0">
                <a:latin typeface="Plantagenet Cherokee" pitchFamily="18" charset="0"/>
              </a:rPr>
              <a:t>till the year </a:t>
            </a:r>
            <a:r>
              <a:rPr lang="en-US" sz="1600" dirty="0">
                <a:latin typeface="Plantagenet Cherokee" pitchFamily="18" charset="0"/>
              </a:rPr>
              <a:t>2020 and </a:t>
            </a:r>
            <a:r>
              <a:rPr lang="en-US" sz="1600" dirty="0" smtClean="0">
                <a:latin typeface="Plantagenet Cherokee" pitchFamily="18" charset="0"/>
              </a:rPr>
              <a:t>further perspectives</a:t>
            </a:r>
          </a:p>
          <a:p>
            <a:pPr marL="285750" lvl="0" indent="-285750" eaLnBrk="0" hangingPunct="0">
              <a:buFont typeface="Arial" pitchFamily="34" charset="0"/>
              <a:buChar char="•"/>
            </a:pPr>
            <a:r>
              <a:rPr lang="en-US" sz="1600" b="1" dirty="0" smtClean="0">
                <a:latin typeface="Plantagenet Cherokee" pitchFamily="18" charset="0"/>
                <a:cs typeface="Times New Roman" pitchFamily="18" charset="0"/>
              </a:rPr>
              <a:t>Systematic view on </a:t>
            </a:r>
            <a:r>
              <a:rPr lang="ru-RU" sz="1600" b="1" dirty="0" smtClean="0">
                <a:latin typeface="Times New Roman" pitchFamily="18" charset="0"/>
                <a:cs typeface="Times New Roman" pitchFamily="18" charset="0"/>
              </a:rPr>
              <a:t> </a:t>
            </a:r>
            <a:r>
              <a:rPr lang="en-US" sz="1600" dirty="0">
                <a:latin typeface="Plantagenet Cherokee" pitchFamily="18" charset="0"/>
              </a:rPr>
              <a:t>implementation of an independent </a:t>
            </a:r>
            <a:r>
              <a:rPr lang="en-US" sz="1600" dirty="0" smtClean="0">
                <a:latin typeface="Plantagenet Cherokee" pitchFamily="18" charset="0"/>
              </a:rPr>
              <a:t>space activity of Russian Federation till 2040</a:t>
            </a:r>
            <a:endParaRPr lang="en-US" sz="1600" b="1" dirty="0">
              <a:latin typeface="Times New Roman" pitchFamily="18" charset="0"/>
              <a:cs typeface="Times New Roman" pitchFamily="18" charset="0"/>
            </a:endParaRPr>
          </a:p>
          <a:p>
            <a:pPr marL="285750" lvl="0" indent="-285750" eaLnBrk="0" hangingPunct="0">
              <a:buFont typeface="Arial" pitchFamily="34" charset="0"/>
              <a:buChar char="•"/>
            </a:pPr>
            <a:r>
              <a:rPr lang="en-US" sz="1600" dirty="0" smtClean="0">
                <a:latin typeface="Plantagenet Cherokee" pitchFamily="18" charset="0"/>
              </a:rPr>
              <a:t>Plan </a:t>
            </a:r>
            <a:r>
              <a:rPr lang="en-US" sz="1600" dirty="0">
                <a:latin typeface="Plantagenet Cherokee" pitchFamily="18" charset="0"/>
              </a:rPr>
              <a:t>for Basic </a:t>
            </a:r>
            <a:r>
              <a:rPr lang="en-US" sz="1600" dirty="0" smtClean="0">
                <a:latin typeface="Plantagenet Cherokee" pitchFamily="18" charset="0"/>
              </a:rPr>
              <a:t>Research by </a:t>
            </a:r>
            <a:r>
              <a:rPr lang="en-US" sz="1600" dirty="0">
                <a:latin typeface="Plantagenet Cherokee" pitchFamily="18" charset="0"/>
              </a:rPr>
              <a:t>Russian Academy of Sciences </a:t>
            </a:r>
            <a:r>
              <a:rPr lang="en-US" sz="1600" dirty="0" smtClean="0">
                <a:latin typeface="Plantagenet Cherokee" pitchFamily="18" charset="0"/>
              </a:rPr>
              <a:t>till 2025</a:t>
            </a:r>
            <a:endParaRPr lang="ru-RU" sz="1600" dirty="0" smtClean="0">
              <a:latin typeface="Times New Roman" pitchFamily="18" charset="0"/>
              <a:cs typeface="Times New Roman" pitchFamily="18" charset="0"/>
            </a:endParaRPr>
          </a:p>
          <a:p>
            <a:pPr lvl="0" eaLnBrk="0" hangingPunct="0"/>
            <a:endParaRPr lang="en-US" sz="1600" dirty="0" smtClean="0">
              <a:latin typeface="Plantagenet Cherokee" pitchFamily="18" charset="0"/>
            </a:endParaRPr>
          </a:p>
          <a:p>
            <a:pPr lvl="0" eaLnBrk="0" hangingPunct="0"/>
            <a:r>
              <a:rPr lang="en-US" sz="1600" dirty="0" smtClean="0">
                <a:latin typeface="Plantagenet Cherokee" pitchFamily="18" charset="0"/>
              </a:rPr>
              <a:t>…as </a:t>
            </a:r>
            <a:r>
              <a:rPr lang="en-US" sz="1600" dirty="0">
                <a:latin typeface="Plantagenet Cherokee" pitchFamily="18" charset="0"/>
              </a:rPr>
              <a:t>well as published materials of </a:t>
            </a:r>
            <a:r>
              <a:rPr lang="en-US" sz="1600" dirty="0" smtClean="0">
                <a:latin typeface="Plantagenet Cherokee" pitchFamily="18" charset="0"/>
              </a:rPr>
              <a:t> </a:t>
            </a:r>
            <a:r>
              <a:rPr lang="en-US" sz="1600" dirty="0">
                <a:latin typeface="Plantagenet Cherokee" pitchFamily="18" charset="0"/>
              </a:rPr>
              <a:t>Russian organizations and </a:t>
            </a:r>
            <a:r>
              <a:rPr lang="en-US" sz="1600" dirty="0" smtClean="0">
                <a:latin typeface="Plantagenet Cherokee" pitchFamily="18" charset="0"/>
              </a:rPr>
              <a:t>companies….</a:t>
            </a:r>
            <a:endParaRPr kumimoji="0" lang="ru-RU" sz="160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defTabSz="914400" rtl="0" eaLnBrk="0" fontAlgn="base" latinLnBrk="0" hangingPunct="0">
              <a:lnSpc>
                <a:spcPct val="100000"/>
              </a:lnSpc>
              <a:spcBef>
                <a:spcPct val="0"/>
              </a:spcBef>
              <a:spcAft>
                <a:spcPct val="0"/>
              </a:spcAft>
              <a:buClrTx/>
              <a:buSzTx/>
              <a:buFontTx/>
              <a:buNone/>
              <a:tabLst/>
            </a:pPr>
            <a:endParaRPr kumimoji="0" lang="ru-RU" sz="1600" i="0" u="none" strike="noStrike" cap="none" normalizeH="0" baseline="0" dirty="0" smtClean="0">
              <a:ln>
                <a:noFill/>
              </a:ln>
              <a:effectLst/>
              <a:latin typeface="Times New Roman" pitchFamily="18" charset="0"/>
              <a:cs typeface="Times New Roman" pitchFamily="18" charset="0"/>
            </a:endParaRPr>
          </a:p>
        </p:txBody>
      </p:sp>
      <p:sp>
        <p:nvSpPr>
          <p:cNvPr id="5" name="Прямоугольник 4"/>
          <p:cNvSpPr/>
          <p:nvPr/>
        </p:nvSpPr>
        <p:spPr>
          <a:xfrm>
            <a:off x="305297" y="4365104"/>
            <a:ext cx="8532440" cy="1077218"/>
          </a:xfrm>
          <a:prstGeom prst="rect">
            <a:avLst/>
          </a:prstGeom>
        </p:spPr>
        <p:txBody>
          <a:bodyPr wrap="square">
            <a:spAutoFit/>
          </a:bodyPr>
          <a:lstStyle/>
          <a:p>
            <a:pPr algn="ctr"/>
            <a:r>
              <a:rPr lang="en-US" sz="1600" dirty="0">
                <a:latin typeface="Plantagenet Cherokee" pitchFamily="18" charset="0"/>
              </a:rPr>
              <a:t>S</a:t>
            </a:r>
            <a:r>
              <a:rPr lang="en-US" sz="1600" dirty="0" smtClean="0">
                <a:latin typeface="Plantagenet Cherokee" pitchFamily="18" charset="0"/>
              </a:rPr>
              <a:t>omeone </a:t>
            </a:r>
            <a:r>
              <a:rPr lang="en-US" sz="1600" dirty="0">
                <a:latin typeface="Plantagenet Cherokee" pitchFamily="18" charset="0"/>
              </a:rPr>
              <a:t>can think, </a:t>
            </a:r>
            <a:r>
              <a:rPr lang="en-US" sz="1600" dirty="0" smtClean="0">
                <a:latin typeface="Plantagenet Cherokee" pitchFamily="18" charset="0"/>
              </a:rPr>
              <a:t>that discussions </a:t>
            </a:r>
            <a:r>
              <a:rPr lang="en-US" sz="1600" dirty="0">
                <a:latin typeface="Plantagenet Cherokee" pitchFamily="18" charset="0"/>
              </a:rPr>
              <a:t>and </a:t>
            </a:r>
            <a:r>
              <a:rPr lang="en-US" sz="1600" dirty="0" smtClean="0">
                <a:latin typeface="Plantagenet Cherokee" pitchFamily="18" charset="0"/>
              </a:rPr>
              <a:t>papers are not </a:t>
            </a:r>
            <a:r>
              <a:rPr lang="en-US" sz="1600" dirty="0">
                <a:latin typeface="Plantagenet Cherokee" pitchFamily="18" charset="0"/>
              </a:rPr>
              <a:t>very important and </a:t>
            </a:r>
            <a:r>
              <a:rPr lang="en-US" sz="1600" dirty="0" err="1" smtClean="0">
                <a:latin typeface="Plantagenet Cherokee" pitchFamily="18" charset="0"/>
              </a:rPr>
              <a:t>fruitfull</a:t>
            </a:r>
            <a:r>
              <a:rPr lang="en-US" sz="1600" dirty="0" smtClean="0">
                <a:latin typeface="Plantagenet Cherokee" pitchFamily="18" charset="0"/>
              </a:rPr>
              <a:t>. </a:t>
            </a:r>
          </a:p>
          <a:p>
            <a:pPr algn="ctr"/>
            <a:r>
              <a:rPr lang="en-US" sz="1600" dirty="0" smtClean="0">
                <a:latin typeface="Plantagenet Cherokee" pitchFamily="18" charset="0"/>
              </a:rPr>
              <a:t>To </a:t>
            </a:r>
            <a:r>
              <a:rPr lang="en-US" sz="1600" dirty="0">
                <a:latin typeface="Plantagenet Cherokee" pitchFamily="18" charset="0"/>
              </a:rPr>
              <a:t>learn how </a:t>
            </a:r>
            <a:r>
              <a:rPr lang="en-US" sz="1600" dirty="0" smtClean="0">
                <a:latin typeface="Plantagenet Cherokee" pitchFamily="18" charset="0"/>
              </a:rPr>
              <a:t>such discussions and papers </a:t>
            </a:r>
            <a:r>
              <a:rPr lang="en-US" sz="1600" dirty="0">
                <a:latin typeface="Plantagenet Cherokee" pitchFamily="18" charset="0"/>
              </a:rPr>
              <a:t>are transformed into large-scale construction, we </a:t>
            </a:r>
            <a:r>
              <a:rPr lang="en-US" sz="1600" dirty="0" smtClean="0">
                <a:latin typeface="Plantagenet Cherokee" pitchFamily="18" charset="0"/>
              </a:rPr>
              <a:t>can see </a:t>
            </a:r>
            <a:r>
              <a:rPr lang="en-US" sz="1600" dirty="0">
                <a:latin typeface="Plantagenet Cherokee" pitchFamily="18" charset="0"/>
              </a:rPr>
              <a:t>on </a:t>
            </a:r>
            <a:r>
              <a:rPr lang="en-US" sz="1600" dirty="0" smtClean="0">
                <a:latin typeface="Plantagenet Cherokee" pitchFamily="18" charset="0"/>
              </a:rPr>
              <a:t>the example with the construction of launch site </a:t>
            </a:r>
            <a:r>
              <a:rPr lang="en-US" sz="1600" dirty="0" err="1" smtClean="0">
                <a:latin typeface="Plantagenet Cherokee" pitchFamily="18" charset="0"/>
              </a:rPr>
              <a:t>Vostochny</a:t>
            </a:r>
            <a:r>
              <a:rPr lang="en-US" sz="1600" dirty="0" smtClean="0">
                <a:latin typeface="Plantagenet Cherokee" pitchFamily="18" charset="0"/>
              </a:rPr>
              <a:t>. </a:t>
            </a:r>
          </a:p>
          <a:p>
            <a:pPr algn="ctr"/>
            <a:r>
              <a:rPr lang="en-US" sz="1600" dirty="0" smtClean="0">
                <a:latin typeface="Plantagenet Cherokee" pitchFamily="18" charset="0"/>
              </a:rPr>
              <a:t>This launch site </a:t>
            </a:r>
            <a:r>
              <a:rPr lang="en-US" sz="1600" dirty="0">
                <a:latin typeface="Plantagenet Cherokee" pitchFamily="18" charset="0"/>
              </a:rPr>
              <a:t>will play a key role in the further development of Russian space exploration.</a:t>
            </a:r>
            <a:endParaRPr lang="ru-RU" sz="1600" dirty="0">
              <a:solidFill>
                <a:srgbClr val="00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email"/>
          <a:srcRect/>
          <a:stretch>
            <a:fillRect/>
          </a:stretch>
        </p:blipFill>
        <p:spPr bwMode="auto">
          <a:xfrm>
            <a:off x="251520" y="1484784"/>
            <a:ext cx="3795245" cy="2520280"/>
          </a:xfrm>
          <a:prstGeom prst="rect">
            <a:avLst/>
          </a:prstGeom>
          <a:noFill/>
          <a:ln w="9525">
            <a:noFill/>
            <a:miter lim="800000"/>
            <a:headEnd/>
            <a:tailEnd/>
          </a:ln>
        </p:spPr>
      </p:pic>
      <p:pic>
        <p:nvPicPr>
          <p:cNvPr id="45061" name="Picture 5"/>
          <p:cNvPicPr>
            <a:picLocks noChangeAspect="1" noChangeArrowheads="1"/>
          </p:cNvPicPr>
          <p:nvPr/>
        </p:nvPicPr>
        <p:blipFill>
          <a:blip r:embed="rId3" cstate="email"/>
          <a:srcRect/>
          <a:stretch>
            <a:fillRect/>
          </a:stretch>
        </p:blipFill>
        <p:spPr bwMode="auto">
          <a:xfrm>
            <a:off x="251520" y="4149080"/>
            <a:ext cx="3816086" cy="2540082"/>
          </a:xfrm>
          <a:prstGeom prst="rect">
            <a:avLst/>
          </a:prstGeom>
          <a:noFill/>
          <a:ln w="9525">
            <a:noFill/>
            <a:miter lim="800000"/>
            <a:headEnd/>
            <a:tailEnd/>
          </a:ln>
        </p:spPr>
      </p:pic>
      <p:pic>
        <p:nvPicPr>
          <p:cNvPr id="45062" name="Picture 6"/>
          <p:cNvPicPr>
            <a:picLocks noChangeAspect="1" noChangeArrowheads="1"/>
          </p:cNvPicPr>
          <p:nvPr/>
        </p:nvPicPr>
        <p:blipFill>
          <a:blip r:embed="rId4" cstate="email"/>
          <a:srcRect/>
          <a:stretch>
            <a:fillRect/>
          </a:stretch>
        </p:blipFill>
        <p:spPr bwMode="auto">
          <a:xfrm>
            <a:off x="4572000" y="4149080"/>
            <a:ext cx="3816085" cy="2540082"/>
          </a:xfrm>
          <a:prstGeom prst="rect">
            <a:avLst/>
          </a:prstGeom>
          <a:noFill/>
          <a:ln w="9525">
            <a:noFill/>
            <a:miter lim="800000"/>
            <a:headEnd/>
            <a:tailEnd/>
          </a:ln>
        </p:spPr>
      </p:pic>
      <p:sp>
        <p:nvSpPr>
          <p:cNvPr id="13" name="TextBox 12"/>
          <p:cNvSpPr txBox="1"/>
          <p:nvPr/>
        </p:nvSpPr>
        <p:spPr>
          <a:xfrm>
            <a:off x="251520" y="179348"/>
            <a:ext cx="633670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latin typeface="Plantagenet Cherokee" pitchFamily="18" charset="0"/>
              </a:rPr>
              <a:t>An example on</a:t>
            </a:r>
            <a:r>
              <a:rPr lang="ru-RU" sz="2800" dirty="0" smtClean="0"/>
              <a:t> </a:t>
            </a:r>
            <a:r>
              <a:rPr lang="en-US" sz="2800" dirty="0" smtClean="0">
                <a:latin typeface="Plantagenet Cherokee" pitchFamily="18" charset="0"/>
              </a:rPr>
              <a:t>launch site</a:t>
            </a:r>
            <a:r>
              <a:rPr lang="ru-RU" sz="2800" dirty="0" smtClean="0"/>
              <a:t>“</a:t>
            </a:r>
            <a:r>
              <a:rPr lang="en-US" sz="2800" dirty="0" err="1" smtClean="0">
                <a:latin typeface="Plantagenet Cherokee" pitchFamily="18" charset="0"/>
              </a:rPr>
              <a:t>Svobodny</a:t>
            </a:r>
            <a:r>
              <a:rPr lang="ru-RU" sz="2800" dirty="0" smtClean="0"/>
              <a:t>"</a:t>
            </a:r>
            <a:endParaRPr lang="ru-RU" sz="2800" dirty="0"/>
          </a:p>
        </p:txBody>
      </p:sp>
      <p:sp>
        <p:nvSpPr>
          <p:cNvPr id="14" name="TextBox 13"/>
          <p:cNvSpPr txBox="1"/>
          <p:nvPr/>
        </p:nvSpPr>
        <p:spPr>
          <a:xfrm>
            <a:off x="4283968" y="836713"/>
            <a:ext cx="4536504" cy="1908215"/>
          </a:xfrm>
          <a:prstGeom prst="rect">
            <a:avLst/>
          </a:prstGeom>
          <a:noFill/>
        </p:spPr>
        <p:txBody>
          <a:bodyPr wrap="square" rtlCol="0">
            <a:spAutoFit/>
          </a:bodyPr>
          <a:lstStyle/>
          <a:p>
            <a:endParaRPr lang="en-US" dirty="0" smtClean="0"/>
          </a:p>
          <a:p>
            <a:pPr algn="ctr"/>
            <a:r>
              <a:rPr lang="en-US" sz="2000" dirty="0" smtClean="0">
                <a:latin typeface="Plantagenet Cherokee" pitchFamily="18" charset="0"/>
              </a:rPr>
              <a:t>On February </a:t>
            </a:r>
            <a:r>
              <a:rPr lang="ru-RU" sz="2000" dirty="0" smtClean="0"/>
              <a:t>2007 </a:t>
            </a:r>
            <a:r>
              <a:rPr lang="en-US" sz="2000" dirty="0" smtClean="0">
                <a:latin typeface="Plantagenet Cherokee" pitchFamily="18" charset="0"/>
              </a:rPr>
              <a:t>was issued a Decree on disband  of the </a:t>
            </a:r>
            <a:r>
              <a:rPr lang="en-US" sz="2000" dirty="0">
                <a:latin typeface="Plantagenet Cherokee" pitchFamily="18" charset="0"/>
              </a:rPr>
              <a:t>launch </a:t>
            </a:r>
            <a:r>
              <a:rPr lang="en-US" sz="2000" dirty="0" smtClean="0">
                <a:latin typeface="Plantagenet Cherokee" pitchFamily="18" charset="0"/>
              </a:rPr>
              <a:t>site </a:t>
            </a:r>
            <a:r>
              <a:rPr lang="ru-RU" sz="2000" dirty="0" smtClean="0"/>
              <a:t>“</a:t>
            </a:r>
            <a:r>
              <a:rPr lang="en-US" sz="2000" dirty="0" err="1" smtClean="0">
                <a:latin typeface="Plantagenet Cherokee" pitchFamily="18" charset="0"/>
              </a:rPr>
              <a:t>Svobodny</a:t>
            </a:r>
            <a:r>
              <a:rPr lang="ru-RU" sz="2000" dirty="0" smtClean="0"/>
              <a:t>“</a:t>
            </a:r>
            <a:endParaRPr lang="en-US" sz="2000" dirty="0" smtClean="0"/>
          </a:p>
          <a:p>
            <a:endParaRPr lang="ru-RU" sz="2000" dirty="0"/>
          </a:p>
          <a:p>
            <a:endParaRPr lang="ru-RU" sz="2000" dirty="0"/>
          </a:p>
        </p:txBody>
      </p:sp>
      <p:sp>
        <p:nvSpPr>
          <p:cNvPr id="15" name="TextBox 14"/>
          <p:cNvSpPr txBox="1"/>
          <p:nvPr/>
        </p:nvSpPr>
        <p:spPr>
          <a:xfrm>
            <a:off x="4283968" y="2348880"/>
            <a:ext cx="4688904" cy="1292662"/>
          </a:xfrm>
          <a:prstGeom prst="rect">
            <a:avLst/>
          </a:prstGeom>
          <a:noFill/>
        </p:spPr>
        <p:txBody>
          <a:bodyPr wrap="square" rtlCol="0">
            <a:spAutoFit/>
          </a:bodyPr>
          <a:lstStyle/>
          <a:p>
            <a:endParaRPr lang="en-US" dirty="0" smtClean="0">
              <a:solidFill>
                <a:srgbClr val="00FF00"/>
              </a:solidFill>
              <a:latin typeface="Plantagenet Cherokee" pitchFamily="18" charset="0"/>
            </a:endParaRPr>
          </a:p>
          <a:p>
            <a:r>
              <a:rPr lang="en-US" sz="2000" dirty="0" smtClean="0">
                <a:solidFill>
                  <a:srgbClr val="00FF00"/>
                </a:solidFill>
                <a:latin typeface="Plantagenet Cherokee" pitchFamily="18" charset="0"/>
              </a:rPr>
              <a:t>The Moscow Space Club</a:t>
            </a:r>
            <a:r>
              <a:rPr lang="ru-RU" sz="2000" dirty="0" smtClean="0">
                <a:solidFill>
                  <a:srgbClr val="00FF00"/>
                </a:solidFill>
              </a:rPr>
              <a:t>, </a:t>
            </a:r>
            <a:r>
              <a:rPr lang="en-US" sz="2000" dirty="0" smtClean="0">
                <a:solidFill>
                  <a:srgbClr val="00FF00"/>
                </a:solidFill>
                <a:latin typeface="Plantagenet Cherokee" pitchFamily="18" charset="0"/>
              </a:rPr>
              <a:t>acting in specific manner</a:t>
            </a:r>
            <a:r>
              <a:rPr lang="ru-RU" sz="2000" dirty="0" smtClean="0">
                <a:solidFill>
                  <a:srgbClr val="00FF00"/>
                </a:solidFill>
              </a:rPr>
              <a:t>, </a:t>
            </a:r>
            <a:r>
              <a:rPr lang="en-US" sz="2000" dirty="0" smtClean="0">
                <a:solidFill>
                  <a:srgbClr val="00FF00"/>
                </a:solidFill>
                <a:latin typeface="Plantagenet Cherokee" pitchFamily="18" charset="0"/>
              </a:rPr>
              <a:t>has arranged a series of meetings and discussions</a:t>
            </a:r>
            <a:r>
              <a:rPr lang="ru-RU" sz="2000" dirty="0" smtClean="0">
                <a:solidFill>
                  <a:srgbClr val="00FF00"/>
                </a:solidFill>
              </a:rPr>
              <a:t>….</a:t>
            </a:r>
            <a:endParaRPr lang="ru-RU" sz="2000" dirty="0">
              <a:solidFill>
                <a:srgbClr val="00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p:cNvPicPr>
            <a:picLocks noChangeAspect="1" noChangeArrowheads="1"/>
          </p:cNvPicPr>
          <p:nvPr/>
        </p:nvPicPr>
        <p:blipFill>
          <a:blip r:embed="rId2" cstate="print"/>
          <a:srcRect/>
          <a:stretch>
            <a:fillRect/>
          </a:stretch>
        </p:blipFill>
        <p:spPr bwMode="auto">
          <a:xfrm>
            <a:off x="179512" y="2017440"/>
            <a:ext cx="3686175" cy="4572000"/>
          </a:xfrm>
          <a:prstGeom prst="rect">
            <a:avLst/>
          </a:prstGeom>
          <a:noFill/>
          <a:ln w="9525">
            <a:noFill/>
            <a:miter lim="800000"/>
            <a:headEnd/>
            <a:tailEnd/>
          </a:ln>
        </p:spPr>
      </p:pic>
      <p:pic>
        <p:nvPicPr>
          <p:cNvPr id="165890" name="Picture 2"/>
          <p:cNvPicPr>
            <a:picLocks noChangeAspect="1" noChangeArrowheads="1"/>
          </p:cNvPicPr>
          <p:nvPr/>
        </p:nvPicPr>
        <p:blipFill>
          <a:blip r:embed="rId3" cstate="print"/>
          <a:srcRect/>
          <a:stretch>
            <a:fillRect/>
          </a:stretch>
        </p:blipFill>
        <p:spPr bwMode="auto">
          <a:xfrm>
            <a:off x="2267744" y="1700808"/>
            <a:ext cx="6096000" cy="4238625"/>
          </a:xfrm>
          <a:prstGeom prst="rect">
            <a:avLst/>
          </a:prstGeom>
          <a:noFill/>
          <a:ln w="9525">
            <a:noFill/>
            <a:miter lim="800000"/>
            <a:headEnd/>
            <a:tailEnd/>
          </a:ln>
        </p:spPr>
      </p:pic>
      <p:pic>
        <p:nvPicPr>
          <p:cNvPr id="165891" name="Picture 3"/>
          <p:cNvPicPr>
            <a:picLocks noChangeAspect="1" noChangeArrowheads="1"/>
          </p:cNvPicPr>
          <p:nvPr/>
        </p:nvPicPr>
        <p:blipFill>
          <a:blip r:embed="rId4" cstate="print"/>
          <a:srcRect/>
          <a:stretch>
            <a:fillRect/>
          </a:stretch>
        </p:blipFill>
        <p:spPr bwMode="auto">
          <a:xfrm>
            <a:off x="6084168" y="188640"/>
            <a:ext cx="2857500" cy="41148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сх_2"/>
          <p:cNvPicPr>
            <a:picLocks noChangeAspect="1" noChangeArrowheads="1"/>
          </p:cNvPicPr>
          <p:nvPr/>
        </p:nvPicPr>
        <p:blipFill>
          <a:blip r:embed="rId2" cstate="email"/>
          <a:srcRect/>
          <a:stretch>
            <a:fillRect/>
          </a:stretch>
        </p:blipFill>
        <p:spPr bwMode="auto">
          <a:xfrm>
            <a:off x="1907704" y="3187428"/>
            <a:ext cx="5588195" cy="3481931"/>
          </a:xfrm>
          <a:prstGeom prst="rect">
            <a:avLst/>
          </a:prstGeom>
          <a:noFill/>
        </p:spPr>
      </p:pic>
      <p:sp>
        <p:nvSpPr>
          <p:cNvPr id="5" name="TextBox 4"/>
          <p:cNvSpPr txBox="1"/>
          <p:nvPr/>
        </p:nvSpPr>
        <p:spPr>
          <a:xfrm>
            <a:off x="395536" y="129406"/>
            <a:ext cx="8577336" cy="461665"/>
          </a:xfrm>
          <a:prstGeom prst="rect">
            <a:avLst/>
          </a:prstGeom>
          <a:noFill/>
        </p:spPr>
        <p:txBody>
          <a:bodyPr wrap="square" rtlCol="0">
            <a:spAutoFit/>
          </a:bodyPr>
          <a:lstStyle/>
          <a:p>
            <a:r>
              <a:rPr lang="en-US" sz="2400" dirty="0" smtClean="0">
                <a:solidFill>
                  <a:srgbClr val="00FF00"/>
                </a:solidFill>
                <a:latin typeface="Plantagenet Cherokee" pitchFamily="18" charset="0"/>
              </a:rPr>
              <a:t>and </a:t>
            </a:r>
            <a:r>
              <a:rPr lang="en-US" sz="2400" dirty="0">
                <a:solidFill>
                  <a:srgbClr val="00FF00"/>
                </a:solidFill>
                <a:latin typeface="Plantagenet Cherokee" pitchFamily="18" charset="0"/>
              </a:rPr>
              <a:t>prepared the necessary arguments and </a:t>
            </a:r>
            <a:r>
              <a:rPr lang="en-US" sz="2400" dirty="0" smtClean="0">
                <a:solidFill>
                  <a:srgbClr val="00FF00"/>
                </a:solidFill>
                <a:latin typeface="Plantagenet Cherokee" pitchFamily="18" charset="0"/>
              </a:rPr>
              <a:t>justification  on…</a:t>
            </a:r>
            <a:endParaRPr lang="ru-RU" sz="2400" dirty="0">
              <a:solidFill>
                <a:srgbClr val="00FF00"/>
              </a:solidFill>
              <a:latin typeface="Plantagenet Cherokee" pitchFamily="18" charset="0"/>
            </a:endParaRPr>
          </a:p>
        </p:txBody>
      </p:sp>
      <p:sp>
        <p:nvSpPr>
          <p:cNvPr id="6" name="Rectangle 3"/>
          <p:cNvSpPr>
            <a:spLocks noChangeArrowheads="1"/>
          </p:cNvSpPr>
          <p:nvPr/>
        </p:nvSpPr>
        <p:spPr bwMode="auto">
          <a:xfrm>
            <a:off x="250825" y="759188"/>
            <a:ext cx="8496300" cy="2031325"/>
          </a:xfrm>
          <a:prstGeom prst="rect">
            <a:avLst/>
          </a:prstGeom>
          <a:noFill/>
          <a:ln w="9525">
            <a:noFill/>
            <a:miter lim="800000"/>
            <a:headEnd/>
            <a:tailEnd/>
          </a:ln>
          <a:effectLst/>
        </p:spPr>
        <p:txBody>
          <a:bodyPr wrap="square" anchor="ctr">
            <a:spAutoFit/>
          </a:bodyPr>
          <a:lstStyle/>
          <a:p>
            <a:pPr algn="ctr"/>
            <a:r>
              <a:rPr lang="en-US" sz="2400" b="1" dirty="0" smtClean="0">
                <a:latin typeface="Plantagenet Cherokee" pitchFamily="18" charset="0"/>
              </a:rPr>
              <a:t>Strategic Need</a:t>
            </a:r>
            <a:endParaRPr lang="ru-RU" sz="2400" b="1" dirty="0"/>
          </a:p>
          <a:p>
            <a:pPr algn="ctr"/>
            <a:r>
              <a:rPr lang="en-US" sz="2400" b="1" dirty="0" smtClean="0">
                <a:latin typeface="Plantagenet Cherokee" pitchFamily="18" charset="0"/>
              </a:rPr>
              <a:t>in the launch site </a:t>
            </a:r>
            <a:r>
              <a:rPr lang="en-US" sz="2400" b="1" dirty="0" err="1" smtClean="0">
                <a:latin typeface="Plantagenet Cherokee" pitchFamily="18" charset="0"/>
              </a:rPr>
              <a:t>Svobodny</a:t>
            </a:r>
            <a:endParaRPr lang="ru-RU" sz="2400" b="1" dirty="0"/>
          </a:p>
          <a:p>
            <a:pPr algn="ctr"/>
            <a:r>
              <a:rPr lang="en-US" sz="2400" b="1" dirty="0">
                <a:latin typeface="Plantagenet Cherokee" pitchFamily="18" charset="0"/>
              </a:rPr>
              <a:t>f</a:t>
            </a:r>
            <a:r>
              <a:rPr lang="en-US" sz="2400" b="1" dirty="0" smtClean="0">
                <a:latin typeface="Plantagenet Cherokee" pitchFamily="18" charset="0"/>
              </a:rPr>
              <a:t>or Russian Federation</a:t>
            </a:r>
          </a:p>
          <a:p>
            <a:pPr algn="ctr"/>
            <a:endParaRPr lang="ru-RU" b="1" dirty="0"/>
          </a:p>
          <a:p>
            <a:pPr algn="ctr"/>
            <a:r>
              <a:rPr lang="en-US" dirty="0" smtClean="0">
                <a:latin typeface="Plantagenet Cherokee" pitchFamily="18" charset="0"/>
              </a:rPr>
              <a:t>is </a:t>
            </a:r>
            <a:r>
              <a:rPr lang="en-US" dirty="0">
                <a:latin typeface="Plantagenet Cherokee" pitchFamily="18" charset="0"/>
              </a:rPr>
              <a:t>defined by its lack of limitations and drawbacks inherent in other launch </a:t>
            </a:r>
            <a:r>
              <a:rPr lang="en-US" dirty="0" smtClean="0">
                <a:latin typeface="Plantagenet Cherokee" pitchFamily="18" charset="0"/>
              </a:rPr>
              <a:t>sites or, </a:t>
            </a:r>
            <a:r>
              <a:rPr lang="en-US" dirty="0">
                <a:latin typeface="Plantagenet Cherokee" pitchFamily="18" charset="0"/>
              </a:rPr>
              <a:t>in other words, the presence </a:t>
            </a:r>
            <a:r>
              <a:rPr lang="en-US" dirty="0" smtClean="0">
                <a:latin typeface="Plantagenet Cherokee" pitchFamily="18" charset="0"/>
              </a:rPr>
              <a:t>of </a:t>
            </a:r>
            <a:r>
              <a:rPr lang="en-US" dirty="0">
                <a:latin typeface="Plantagenet Cherokee" pitchFamily="18" charset="0"/>
              </a:rPr>
              <a:t>full range </a:t>
            </a:r>
            <a:r>
              <a:rPr lang="en-US" dirty="0" smtClean="0">
                <a:latin typeface="Plantagenet Cherokee" pitchFamily="18" charset="0"/>
              </a:rPr>
              <a:t>of necessary </a:t>
            </a:r>
            <a:r>
              <a:rPr lang="en-US" dirty="0">
                <a:latin typeface="Plantagenet Cherokee" pitchFamily="18" charset="0"/>
              </a:rPr>
              <a:t>parameters.</a:t>
            </a:r>
            <a:endParaRPr lang="ru-R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email"/>
          <a:srcRect/>
          <a:stretch>
            <a:fillRect/>
          </a:stretch>
        </p:blipFill>
        <p:spPr bwMode="auto">
          <a:xfrm>
            <a:off x="4499992" y="548680"/>
            <a:ext cx="4517203" cy="3384376"/>
          </a:xfrm>
          <a:prstGeom prst="rect">
            <a:avLst/>
          </a:prstGeom>
          <a:noFill/>
          <a:ln w="9525">
            <a:noFill/>
            <a:miter lim="800000"/>
            <a:headEnd/>
            <a:tailEnd/>
          </a:ln>
        </p:spPr>
      </p:pic>
      <p:pic>
        <p:nvPicPr>
          <p:cNvPr id="46083" name="Picture 3"/>
          <p:cNvPicPr>
            <a:picLocks noChangeAspect="1" noChangeArrowheads="1"/>
          </p:cNvPicPr>
          <p:nvPr/>
        </p:nvPicPr>
        <p:blipFill>
          <a:blip r:embed="rId3" cstate="email"/>
          <a:srcRect/>
          <a:stretch>
            <a:fillRect/>
          </a:stretch>
        </p:blipFill>
        <p:spPr bwMode="auto">
          <a:xfrm>
            <a:off x="179512" y="2753638"/>
            <a:ext cx="4320480" cy="2952328"/>
          </a:xfrm>
          <a:prstGeom prst="rect">
            <a:avLst/>
          </a:prstGeom>
          <a:noFill/>
          <a:ln w="9525">
            <a:noFill/>
            <a:miter lim="800000"/>
            <a:headEnd/>
            <a:tailEnd/>
          </a:ln>
        </p:spPr>
      </p:pic>
      <p:sp>
        <p:nvSpPr>
          <p:cNvPr id="11" name="Прямоугольник 10"/>
          <p:cNvSpPr/>
          <p:nvPr/>
        </p:nvSpPr>
        <p:spPr>
          <a:xfrm>
            <a:off x="179512" y="980728"/>
            <a:ext cx="4104456" cy="1200329"/>
          </a:xfrm>
          <a:prstGeom prst="rect">
            <a:avLst/>
          </a:prstGeom>
        </p:spPr>
        <p:txBody>
          <a:bodyPr wrap="square">
            <a:spAutoFit/>
          </a:bodyPr>
          <a:lstStyle/>
          <a:p>
            <a:r>
              <a:rPr lang="en-US" dirty="0" smtClean="0">
                <a:latin typeface="Plantagenet Cherokee" pitchFamily="18" charset="0"/>
              </a:rPr>
              <a:t>Budget provides funds in amount of 24.5 billion rubles for construction of a new launch site for the period of the next 3 years.</a:t>
            </a:r>
            <a:endParaRPr lang="ru-RU" dirty="0"/>
          </a:p>
        </p:txBody>
      </p:sp>
      <p:sp>
        <p:nvSpPr>
          <p:cNvPr id="12" name="Прямоугольник 11"/>
          <p:cNvSpPr/>
          <p:nvPr/>
        </p:nvSpPr>
        <p:spPr>
          <a:xfrm>
            <a:off x="4716015" y="3978930"/>
            <a:ext cx="4290831" cy="1477328"/>
          </a:xfrm>
          <a:prstGeom prst="rect">
            <a:avLst/>
          </a:prstGeom>
        </p:spPr>
        <p:txBody>
          <a:bodyPr wrap="square">
            <a:spAutoFit/>
          </a:bodyPr>
          <a:lstStyle/>
          <a:p>
            <a:r>
              <a:rPr lang="en-US" dirty="0">
                <a:latin typeface="Plantagenet Cherokee" pitchFamily="18" charset="0"/>
              </a:rPr>
              <a:t>T</a:t>
            </a:r>
            <a:r>
              <a:rPr lang="en-US" dirty="0" smtClean="0">
                <a:latin typeface="Plantagenet Cherokee" pitchFamily="18" charset="0"/>
              </a:rPr>
              <a:t>he </a:t>
            </a:r>
            <a:r>
              <a:rPr lang="en-US" dirty="0" err="1" smtClean="0">
                <a:latin typeface="Plantagenet Cherokee" pitchFamily="18" charset="0"/>
              </a:rPr>
              <a:t>moto</a:t>
            </a:r>
            <a:r>
              <a:rPr lang="en-US" dirty="0" smtClean="0">
                <a:latin typeface="Plantagenet Cherokee" pitchFamily="18" charset="0"/>
              </a:rPr>
              <a:t> of the </a:t>
            </a:r>
            <a:r>
              <a:rPr lang="en-US" dirty="0">
                <a:latin typeface="Plantagenet Cherokee" pitchFamily="18" charset="0"/>
              </a:rPr>
              <a:t>construction of the new launch site </a:t>
            </a:r>
            <a:r>
              <a:rPr lang="en-US" dirty="0" smtClean="0">
                <a:latin typeface="Plantagenet Cherokee" pitchFamily="18" charset="0"/>
              </a:rPr>
              <a:t>is</a:t>
            </a:r>
            <a:r>
              <a:rPr lang="en-US" dirty="0">
                <a:latin typeface="Plantagenet Cherokee" pitchFamily="18" charset="0"/>
              </a:rPr>
              <a:t> </a:t>
            </a:r>
            <a:r>
              <a:rPr lang="en-US" dirty="0" smtClean="0">
                <a:latin typeface="Plantagenet Cherokee" pitchFamily="18" charset="0"/>
              </a:rPr>
              <a:t>: New </a:t>
            </a:r>
            <a:r>
              <a:rPr lang="en-US" dirty="0">
                <a:latin typeface="Plantagenet Cherokee" pitchFamily="18" charset="0"/>
              </a:rPr>
              <a:t>launch site</a:t>
            </a:r>
            <a:r>
              <a:rPr lang="ru-RU" dirty="0">
                <a:latin typeface="Plantagenet Cherokee" pitchFamily="18" charset="0"/>
              </a:rPr>
              <a:t> – </a:t>
            </a:r>
            <a:r>
              <a:rPr lang="en-US" dirty="0" smtClean="0">
                <a:latin typeface="Plantagenet Cherokee" pitchFamily="18" charset="0"/>
              </a:rPr>
              <a:t>New </a:t>
            </a:r>
            <a:r>
              <a:rPr lang="en-US" dirty="0">
                <a:latin typeface="Plantagenet Cherokee" pitchFamily="18" charset="0"/>
              </a:rPr>
              <a:t>rockets</a:t>
            </a:r>
            <a:r>
              <a:rPr lang="ru-RU" dirty="0">
                <a:latin typeface="Plantagenet Cherokee" pitchFamily="18" charset="0"/>
              </a:rPr>
              <a:t> </a:t>
            </a:r>
            <a:r>
              <a:rPr lang="en-US" dirty="0">
                <a:latin typeface="Plantagenet Cherokee" pitchFamily="18" charset="0"/>
              </a:rPr>
              <a:t>-</a:t>
            </a:r>
            <a:r>
              <a:rPr lang="en-US" dirty="0" smtClean="0">
                <a:latin typeface="Plantagenet Cherokee" pitchFamily="18" charset="0"/>
              </a:rPr>
              <a:t> New </a:t>
            </a:r>
            <a:r>
              <a:rPr lang="en-US" dirty="0">
                <a:latin typeface="Plantagenet Cherokee" pitchFamily="18" charset="0"/>
              </a:rPr>
              <a:t>space ships</a:t>
            </a:r>
            <a:r>
              <a:rPr lang="ru-RU" dirty="0">
                <a:latin typeface="Plantagenet Cherokee" pitchFamily="18" charset="0"/>
              </a:rPr>
              <a:t>». </a:t>
            </a:r>
            <a:r>
              <a:rPr lang="en-US" dirty="0">
                <a:latin typeface="Plantagenet Cherokee" pitchFamily="18" charset="0"/>
              </a:rPr>
              <a:t>Tenders </a:t>
            </a:r>
            <a:r>
              <a:rPr lang="en-US" dirty="0" smtClean="0">
                <a:latin typeface="Plantagenet Cherokee" pitchFamily="18" charset="0"/>
              </a:rPr>
              <a:t>for a </a:t>
            </a:r>
            <a:r>
              <a:rPr lang="en-US" dirty="0">
                <a:latin typeface="Plantagenet Cherokee" pitchFamily="18" charset="0"/>
              </a:rPr>
              <a:t>new technical equipment </a:t>
            </a:r>
            <a:r>
              <a:rPr lang="en-US" dirty="0" smtClean="0">
                <a:latin typeface="Plantagenet Cherokee" pitchFamily="18" charset="0"/>
              </a:rPr>
              <a:t>are arranged and </a:t>
            </a:r>
            <a:r>
              <a:rPr lang="en-US" dirty="0">
                <a:latin typeface="Plantagenet Cherokee" pitchFamily="18" charset="0"/>
              </a:rPr>
              <a:t>agreements </a:t>
            </a:r>
            <a:r>
              <a:rPr lang="en-US" dirty="0" smtClean="0">
                <a:latin typeface="Plantagenet Cherokee" pitchFamily="18" charset="0"/>
              </a:rPr>
              <a:t> are in process.</a:t>
            </a:r>
            <a:endParaRPr lang="ru-RU" dirty="0">
              <a:latin typeface="Plantagenet Cherokee" pitchFamily="18" charset="0"/>
            </a:endParaRPr>
          </a:p>
        </p:txBody>
      </p:sp>
      <p:sp>
        <p:nvSpPr>
          <p:cNvPr id="13" name="TextBox 12"/>
          <p:cNvSpPr txBox="1"/>
          <p:nvPr/>
        </p:nvSpPr>
        <p:spPr>
          <a:xfrm>
            <a:off x="395536" y="129406"/>
            <a:ext cx="8577336" cy="830997"/>
          </a:xfrm>
          <a:prstGeom prst="rect">
            <a:avLst/>
          </a:prstGeom>
          <a:noFill/>
        </p:spPr>
        <p:txBody>
          <a:bodyPr wrap="square" rtlCol="0">
            <a:spAutoFit/>
          </a:bodyPr>
          <a:lstStyle/>
          <a:p>
            <a:r>
              <a:rPr lang="ru-RU" sz="2400" dirty="0" smtClean="0">
                <a:solidFill>
                  <a:srgbClr val="00FF00"/>
                </a:solidFill>
              </a:rPr>
              <a:t>… </a:t>
            </a:r>
            <a:r>
              <a:rPr lang="en-US" sz="2400" dirty="0" smtClean="0">
                <a:solidFill>
                  <a:srgbClr val="00FF00"/>
                </a:solidFill>
                <a:latin typeface="Plantagenet Cherokee" pitchFamily="18" charset="0"/>
              </a:rPr>
              <a:t>as a result the decision about this </a:t>
            </a:r>
            <a:r>
              <a:rPr lang="ru-RU" sz="2400" dirty="0" smtClean="0">
                <a:solidFill>
                  <a:srgbClr val="00FF00"/>
                </a:solidFill>
              </a:rPr>
              <a:t> </a:t>
            </a:r>
            <a:r>
              <a:rPr lang="en-US" sz="2400" dirty="0" smtClean="0">
                <a:solidFill>
                  <a:srgbClr val="00FF00"/>
                </a:solidFill>
                <a:latin typeface="Plantagenet Cherokee" pitchFamily="18" charset="0"/>
              </a:rPr>
              <a:t>launch site </a:t>
            </a:r>
            <a:r>
              <a:rPr lang="ru-RU" sz="2400" dirty="0" smtClean="0">
                <a:solidFill>
                  <a:srgbClr val="00FF00"/>
                </a:solidFill>
              </a:rPr>
              <a:t> </a:t>
            </a:r>
            <a:r>
              <a:rPr lang="en-US" sz="2400" dirty="0" smtClean="0">
                <a:solidFill>
                  <a:srgbClr val="00FF00"/>
                </a:solidFill>
                <a:latin typeface="Plantagenet Cherokee" pitchFamily="18" charset="0"/>
              </a:rPr>
              <a:t>was changed </a:t>
            </a:r>
            <a:r>
              <a:rPr lang="ru-RU" sz="2400" dirty="0" smtClean="0">
                <a:solidFill>
                  <a:srgbClr val="00FF00"/>
                </a:solidFill>
              </a:rPr>
              <a:t> </a:t>
            </a:r>
            <a:r>
              <a:rPr lang="en-US" sz="2400" dirty="0" smtClean="0">
                <a:solidFill>
                  <a:srgbClr val="00FF00"/>
                </a:solidFill>
                <a:latin typeface="Plantagenet Cherokee" pitchFamily="18" charset="0"/>
              </a:rPr>
              <a:t>to completely opposite…</a:t>
            </a:r>
            <a:endParaRPr lang="ru-RU" sz="2400" dirty="0">
              <a:solidFill>
                <a:srgbClr val="00FF00"/>
              </a:solidFill>
            </a:endParaRPr>
          </a:p>
        </p:txBody>
      </p:sp>
      <p:sp>
        <p:nvSpPr>
          <p:cNvPr id="14" name="TextBox 13"/>
          <p:cNvSpPr txBox="1"/>
          <p:nvPr/>
        </p:nvSpPr>
        <p:spPr>
          <a:xfrm>
            <a:off x="395536" y="5877272"/>
            <a:ext cx="8577336" cy="830997"/>
          </a:xfrm>
          <a:prstGeom prst="rect">
            <a:avLst/>
          </a:prstGeom>
          <a:noFill/>
        </p:spPr>
        <p:txBody>
          <a:bodyPr wrap="square" rtlCol="0">
            <a:spAutoFit/>
          </a:bodyPr>
          <a:lstStyle/>
          <a:p>
            <a:pPr algn="ctr"/>
            <a:r>
              <a:rPr lang="en-US" sz="2400" dirty="0">
                <a:latin typeface="Plantagenet Cherokee" pitchFamily="18" charset="0"/>
              </a:rPr>
              <a:t>Launch site</a:t>
            </a:r>
            <a:r>
              <a:rPr lang="ru-RU" sz="2400" dirty="0">
                <a:latin typeface="Plantagenet Cherokee" pitchFamily="18" charset="0"/>
              </a:rPr>
              <a:t> «</a:t>
            </a:r>
            <a:r>
              <a:rPr lang="en-US" sz="2400" dirty="0" err="1">
                <a:latin typeface="Plantagenet Cherokee" pitchFamily="18" charset="0"/>
              </a:rPr>
              <a:t>Vostochny</a:t>
            </a:r>
            <a:r>
              <a:rPr lang="ru-RU" sz="2400" dirty="0">
                <a:latin typeface="Plantagenet Cherokee" pitchFamily="18" charset="0"/>
              </a:rPr>
              <a:t>» </a:t>
            </a:r>
            <a:r>
              <a:rPr lang="en-US" sz="2400" dirty="0">
                <a:latin typeface="Plantagenet Cherokee" pitchFamily="18" charset="0"/>
              </a:rPr>
              <a:t>is considered today as a key</a:t>
            </a:r>
            <a:r>
              <a:rPr lang="ru-RU" sz="2400" dirty="0">
                <a:latin typeface="Plantagenet Cherokee" pitchFamily="18" charset="0"/>
              </a:rPr>
              <a:t> </a:t>
            </a:r>
            <a:r>
              <a:rPr lang="en-US" sz="2400" dirty="0">
                <a:latin typeface="Plantagenet Cherokee" pitchFamily="18" charset="0"/>
              </a:rPr>
              <a:t>perspective of Russian </a:t>
            </a:r>
            <a:r>
              <a:rPr lang="en-US" sz="2400" dirty="0" smtClean="0">
                <a:latin typeface="Plantagenet Cherokee" pitchFamily="18" charset="0"/>
              </a:rPr>
              <a:t>Space </a:t>
            </a:r>
            <a:r>
              <a:rPr lang="en-US" sz="2400" dirty="0">
                <a:latin typeface="Plantagenet Cherokee" pitchFamily="18" charset="0"/>
              </a:rPr>
              <a:t>Program</a:t>
            </a:r>
            <a:endParaRPr lang="ru-RU" sz="2400" dirty="0">
              <a:latin typeface="Plantagenet Cherokee"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hlinkClick r:id="rId2"/>
          </p:cNvPr>
          <p:cNvPicPr/>
          <p:nvPr/>
        </p:nvPicPr>
        <p:blipFill>
          <a:blip r:embed="rId3" cstate="print"/>
          <a:srcRect/>
          <a:stretch>
            <a:fillRect/>
          </a:stretch>
        </p:blipFill>
        <p:spPr bwMode="auto">
          <a:xfrm>
            <a:off x="7181108" y="4045069"/>
            <a:ext cx="752846" cy="512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a:hlinkClick r:id="rId4"/>
          </p:cNvPr>
          <p:cNvPicPr/>
          <p:nvPr/>
        </p:nvPicPr>
        <p:blipFill>
          <a:blip r:embed="rId5" cstate="print"/>
          <a:srcRect/>
          <a:stretch>
            <a:fillRect/>
          </a:stretch>
        </p:blipFill>
        <p:spPr bwMode="auto">
          <a:xfrm>
            <a:off x="2699792" y="4093622"/>
            <a:ext cx="1085356" cy="415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a:hlinkClick r:id="rId6"/>
          </p:cNvPr>
          <p:cNvPicPr/>
          <p:nvPr/>
        </p:nvPicPr>
        <p:blipFill>
          <a:blip r:embed="rId7" cstate="print"/>
          <a:srcRect t="47383"/>
          <a:stretch>
            <a:fillRect/>
          </a:stretch>
        </p:blipFill>
        <p:spPr bwMode="auto">
          <a:xfrm>
            <a:off x="755576" y="3898226"/>
            <a:ext cx="850807" cy="864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a:hlinkClick r:id="rId8"/>
          </p:cNvPr>
          <p:cNvPicPr>
            <a:picLocks noChangeAspect="1" noChangeArrowheads="1"/>
          </p:cNvPicPr>
          <p:nvPr/>
        </p:nvPicPr>
        <p:blipFill>
          <a:blip r:embed="rId9" cstate="print"/>
          <a:srcRect/>
          <a:stretch>
            <a:fillRect/>
          </a:stretch>
        </p:blipFill>
        <p:spPr bwMode="auto">
          <a:xfrm>
            <a:off x="5449384" y="3840420"/>
            <a:ext cx="706792" cy="92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Прямоугольник 10"/>
          <p:cNvSpPr/>
          <p:nvPr/>
        </p:nvSpPr>
        <p:spPr>
          <a:xfrm>
            <a:off x="877384" y="188640"/>
            <a:ext cx="7727064" cy="1200329"/>
          </a:xfrm>
          <a:prstGeom prst="rect">
            <a:avLst/>
          </a:prstGeom>
        </p:spPr>
        <p:txBody>
          <a:bodyPr wrap="square">
            <a:spAutoFit/>
          </a:bodyPr>
          <a:lstStyle/>
          <a:p>
            <a:pPr algn="ctr"/>
            <a:r>
              <a:rPr lang="en-US" sz="3600" dirty="0" smtClean="0">
                <a:latin typeface="Plantagenet Cherokee" pitchFamily="18" charset="0"/>
              </a:rPr>
              <a:t>Next key element after Industry and Launch sites will be </a:t>
            </a:r>
            <a:r>
              <a:rPr lang="en-US" sz="3600" b="1" dirty="0" smtClean="0">
                <a:latin typeface="Plantagenet Cherokee" pitchFamily="18" charset="0"/>
              </a:rPr>
              <a:t>launch vehicles</a:t>
            </a:r>
            <a:endParaRPr lang="ru-RU" sz="3600" b="1" dirty="0"/>
          </a:p>
        </p:txBody>
      </p:sp>
      <p:sp>
        <p:nvSpPr>
          <p:cNvPr id="12" name="Заголовок 1"/>
          <p:cNvSpPr txBox="1">
            <a:spLocks/>
          </p:cNvSpPr>
          <p:nvPr/>
        </p:nvSpPr>
        <p:spPr bwMode="auto">
          <a:xfrm>
            <a:off x="609600" y="2636912"/>
            <a:ext cx="8229600" cy="100811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Plantagenet Cherokee" pitchFamily="18" charset="0"/>
                <a:ea typeface="+mj-ea"/>
                <a:cs typeface="+mj-cs"/>
              </a:rPr>
              <a:t>By now leading Russian enterprises </a:t>
            </a:r>
            <a:endParaRPr kumimoji="0" lang="ru-RU"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13" name="Прямоугольник 12"/>
          <p:cNvSpPr/>
          <p:nvPr/>
        </p:nvSpPr>
        <p:spPr>
          <a:xfrm>
            <a:off x="1403648" y="5085184"/>
            <a:ext cx="6984776" cy="400110"/>
          </a:xfrm>
          <a:prstGeom prst="rect">
            <a:avLst/>
          </a:prstGeom>
        </p:spPr>
        <p:txBody>
          <a:bodyPr wrap="square">
            <a:spAutoFit/>
          </a:bodyPr>
          <a:lstStyle/>
          <a:p>
            <a:pPr algn="ctr"/>
            <a:r>
              <a:rPr lang="en-US" sz="2000" kern="0" dirty="0">
                <a:solidFill>
                  <a:schemeClr val="tx2"/>
                </a:solidFill>
                <a:effectLst>
                  <a:outerShdw blurRad="38100" dist="38100" dir="2700000" algn="tl">
                    <a:srgbClr val="000000"/>
                  </a:outerShdw>
                </a:effectLst>
                <a:latin typeface="Plantagenet Cherokee" pitchFamily="18" charset="0"/>
              </a:rPr>
              <a:t>p</a:t>
            </a:r>
            <a:r>
              <a:rPr lang="en-US" sz="2000" kern="0" dirty="0" smtClean="0">
                <a:solidFill>
                  <a:schemeClr val="tx2"/>
                </a:solidFill>
                <a:effectLst>
                  <a:outerShdw blurRad="38100" dist="38100" dir="2700000" algn="tl">
                    <a:srgbClr val="000000"/>
                  </a:outerShdw>
                </a:effectLst>
                <a:latin typeface="Plantagenet Cherokee" pitchFamily="18" charset="0"/>
              </a:rPr>
              <a:t>resented their ideas of the technics</a:t>
            </a:r>
            <a:endParaRPr lang="ru-RU"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hlinkClick r:id="rId3"/>
          </p:cNvPr>
          <p:cNvPicPr/>
          <p:nvPr/>
        </p:nvPicPr>
        <p:blipFill>
          <a:blip r:embed="rId4" cstate="print"/>
          <a:srcRect t="47383"/>
          <a:stretch>
            <a:fillRect/>
          </a:stretch>
        </p:blipFill>
        <p:spPr bwMode="auto">
          <a:xfrm>
            <a:off x="480833" y="260648"/>
            <a:ext cx="850807" cy="864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Group 329"/>
          <p:cNvGraphicFramePr>
            <a:graphicFrameLocks/>
          </p:cNvGraphicFramePr>
          <p:nvPr/>
        </p:nvGraphicFramePr>
        <p:xfrm>
          <a:off x="755576" y="5357813"/>
          <a:ext cx="7776862" cy="696060"/>
        </p:xfrm>
        <a:graphic>
          <a:graphicData uri="http://schemas.openxmlformats.org/drawingml/2006/table">
            <a:tbl>
              <a:tblPr/>
              <a:tblGrid>
                <a:gridCol w="1477605"/>
                <a:gridCol w="933223"/>
                <a:gridCol w="757524"/>
                <a:gridCol w="1152128"/>
                <a:gridCol w="864096"/>
                <a:gridCol w="1584176"/>
                <a:gridCol w="1008110"/>
              </a:tblGrid>
              <a:tr h="115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cs typeface="Times New Roman" pitchFamily="18" charset="0"/>
                        </a:rPr>
                        <a:t>Ракета-носитель</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Ангара-1.2</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Ангара-А3</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Ангара-А5П</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Ангара-А5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Ангара-А7П</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Ангара-А7В</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r h="117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Стартовая масса, т</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171</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480</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713</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759</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1125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1154</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r h="115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cs typeface="Times New Roman" pitchFamily="18" charset="0"/>
                        </a:rPr>
                        <a:t>Масса ПН, т  (НОО)</a:t>
                      </a:r>
                      <a:endPar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endParaRP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3,8</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15,1</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18,0</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25,8</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36</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40,5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bl>
          </a:graphicData>
        </a:graphic>
      </p:graphicFrame>
      <p:pic>
        <p:nvPicPr>
          <p:cNvPr id="14" name="Рисунок 13" descr="ang.png"/>
          <p:cNvPicPr>
            <a:picLocks noChangeAspect="1"/>
          </p:cNvPicPr>
          <p:nvPr/>
        </p:nvPicPr>
        <p:blipFill>
          <a:blip r:embed="rId5" cstate="print"/>
          <a:stretch>
            <a:fillRect/>
          </a:stretch>
        </p:blipFill>
        <p:spPr>
          <a:xfrm>
            <a:off x="2555776" y="1340768"/>
            <a:ext cx="6086475" cy="3867150"/>
          </a:xfrm>
          <a:prstGeom prst="rect">
            <a:avLst/>
          </a:prstGeom>
        </p:spPr>
      </p:pic>
      <p:sp>
        <p:nvSpPr>
          <p:cNvPr id="7" name="Заголовок 5"/>
          <p:cNvSpPr txBox="1">
            <a:spLocks/>
          </p:cNvSpPr>
          <p:nvPr/>
        </p:nvSpPr>
        <p:spPr bwMode="auto">
          <a:xfrm>
            <a:off x="1995735" y="260648"/>
            <a:ext cx="6752729" cy="50153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b"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Launch Vehicles Angara Family</a:t>
            </a:r>
            <a:endParaRPr kumimoji="0" lang="ru-RU"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hlinkClick r:id="rId3"/>
          </p:cNvPr>
          <p:cNvPicPr/>
          <p:nvPr/>
        </p:nvPicPr>
        <p:blipFill>
          <a:blip r:embed="rId4" cstate="print"/>
          <a:srcRect t="47383"/>
          <a:stretch>
            <a:fillRect/>
          </a:stretch>
        </p:blipFill>
        <p:spPr bwMode="auto">
          <a:xfrm>
            <a:off x="480833" y="260648"/>
            <a:ext cx="850807" cy="864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3" name="Group 329"/>
          <p:cNvGraphicFramePr>
            <a:graphicFrameLocks/>
          </p:cNvGraphicFramePr>
          <p:nvPr/>
        </p:nvGraphicFramePr>
        <p:xfrm>
          <a:off x="755576" y="5705843"/>
          <a:ext cx="7488832" cy="707477"/>
        </p:xfrm>
        <a:graphic>
          <a:graphicData uri="http://schemas.openxmlformats.org/drawingml/2006/table">
            <a:tbl>
              <a:tblPr/>
              <a:tblGrid>
                <a:gridCol w="1653929"/>
                <a:gridCol w="1154383"/>
                <a:gridCol w="1021839"/>
                <a:gridCol w="1354425"/>
                <a:gridCol w="1008112"/>
                <a:gridCol w="1296144"/>
              </a:tblGrid>
              <a:tr h="2434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cs typeface="Times New Roman" pitchFamily="18" charset="0"/>
                        </a:rPr>
                        <a:t>Ракета-носитель</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Амур-3</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Амур-5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Енисей-3</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Енисей-5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Енисей-7</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r h="117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Стартовая масса, т</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1615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2570</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1500</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2400</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3560</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r h="115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cs typeface="Times New Roman" pitchFamily="18" charset="0"/>
                        </a:rPr>
                        <a:t>Масса ПН, т  (НОО)</a:t>
                      </a:r>
                      <a:endPar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endParaRP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72</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117</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68</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125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175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bl>
          </a:graphicData>
        </a:graphic>
      </p:graphicFrame>
      <p:pic>
        <p:nvPicPr>
          <p:cNvPr id="7" name="Рисунок 6" descr="2.png"/>
          <p:cNvPicPr>
            <a:picLocks noChangeAspect="1"/>
          </p:cNvPicPr>
          <p:nvPr/>
        </p:nvPicPr>
        <p:blipFill>
          <a:blip r:embed="rId5" cstate="print"/>
          <a:stretch>
            <a:fillRect/>
          </a:stretch>
        </p:blipFill>
        <p:spPr>
          <a:xfrm>
            <a:off x="2195736" y="914768"/>
            <a:ext cx="5581650" cy="4791075"/>
          </a:xfrm>
          <a:prstGeom prst="rect">
            <a:avLst/>
          </a:prstGeom>
        </p:spPr>
      </p:pic>
      <p:sp>
        <p:nvSpPr>
          <p:cNvPr id="8" name="Заголовок 5"/>
          <p:cNvSpPr txBox="1">
            <a:spLocks/>
          </p:cNvSpPr>
          <p:nvPr/>
        </p:nvSpPr>
        <p:spPr bwMode="auto">
          <a:xfrm>
            <a:off x="2555776" y="260648"/>
            <a:ext cx="5221610" cy="429530"/>
          </a:xfrm>
          <a:prstGeom prst="rect">
            <a:avLst/>
          </a:prstGeom>
          <a:ln w="25400" cap="flat" cmpd="sng" algn="ctr">
            <a:solidFill>
              <a:schemeClr val="accent1">
                <a:shade val="50000"/>
              </a:schemeClr>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b"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Launch Vehicle of </a:t>
            </a:r>
            <a:r>
              <a:rPr kumimoji="0" lang="ru-RU" sz="2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Arial" pitchFamily="34" charset="0"/>
                <a:ea typeface="+mn-ea"/>
                <a:cs typeface="+mn-cs"/>
              </a:rPr>
              <a:t> 2 </a:t>
            </a:r>
            <a:r>
              <a:rPr kumimoji="0" lang="en-US" sz="28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stage</a:t>
            </a:r>
            <a:endParaRPr kumimoji="0" lang="ru-RU" sz="2800" b="1"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oup 329"/>
          <p:cNvGraphicFramePr>
            <a:graphicFrameLocks/>
          </p:cNvGraphicFramePr>
          <p:nvPr/>
        </p:nvGraphicFramePr>
        <p:xfrm>
          <a:off x="958312" y="5852377"/>
          <a:ext cx="6192688" cy="707477"/>
        </p:xfrm>
        <a:graphic>
          <a:graphicData uri="http://schemas.openxmlformats.org/drawingml/2006/table">
            <a:tbl>
              <a:tblPr/>
              <a:tblGrid>
                <a:gridCol w="1653929"/>
                <a:gridCol w="1154383"/>
                <a:gridCol w="1021839"/>
                <a:gridCol w="1354425"/>
                <a:gridCol w="1008112"/>
              </a:tblGrid>
              <a:tr h="2434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cs typeface="Times New Roman" pitchFamily="18" charset="0"/>
                        </a:rPr>
                        <a:t>Ракета-носитель</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Русь-МС</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Русь-МП</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Русь-МТ-35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Русь-МТ-50</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r h="117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smtClean="0">
                          <a:ln>
                            <a:noFill/>
                          </a:ln>
                          <a:solidFill>
                            <a:schemeClr val="bg2">
                              <a:lumMod val="75000"/>
                            </a:schemeClr>
                          </a:solidFill>
                          <a:effectLst/>
                          <a:latin typeface="Times New Roman" pitchFamily="18" charset="0"/>
                          <a:ea typeface="Times New Roman" pitchFamily="18" charset="0"/>
                          <a:cs typeface="Times New Roman" pitchFamily="18" charset="0"/>
                        </a:rPr>
                        <a:t>Стартовая масса, т</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235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673</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1100</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1433</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r h="1158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cs typeface="Times New Roman" pitchFamily="18" charset="0"/>
                        </a:rPr>
                        <a:t>Масса ПН, т  (НОО)</a:t>
                      </a:r>
                      <a:endPar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endParaRP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6,5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23,8</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35</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050" b="1" i="0" u="none" strike="noStrike" cap="none" normalizeH="0" baseline="0" dirty="0" smtClean="0">
                          <a:ln>
                            <a:noFill/>
                          </a:ln>
                          <a:solidFill>
                            <a:schemeClr val="bg2">
                              <a:lumMod val="75000"/>
                            </a:schemeClr>
                          </a:solidFill>
                          <a:effectLst/>
                          <a:latin typeface="Times New Roman" pitchFamily="18" charset="0"/>
                          <a:ea typeface="Times New Roman" pitchFamily="18" charset="0"/>
                          <a:cs typeface="Times New Roman" pitchFamily="18" charset="0"/>
                        </a:rPr>
                        <a:t>54</a:t>
                      </a:r>
                    </a:p>
                  </a:txBody>
                  <a:tcPr marL="54000" marR="54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r>
            </a:tbl>
          </a:graphicData>
        </a:graphic>
      </p:graphicFrame>
      <p:pic>
        <p:nvPicPr>
          <p:cNvPr id="9" name="Picture 6">
            <a:hlinkClick r:id="rId3"/>
          </p:cNvPr>
          <p:cNvPicPr>
            <a:picLocks noChangeAspect="1" noChangeArrowheads="1"/>
          </p:cNvPicPr>
          <p:nvPr/>
        </p:nvPicPr>
        <p:blipFill>
          <a:blip r:embed="rId4" cstate="print"/>
          <a:srcRect/>
          <a:stretch>
            <a:fillRect/>
          </a:stretch>
        </p:blipFill>
        <p:spPr bwMode="auto">
          <a:xfrm>
            <a:off x="251520" y="235806"/>
            <a:ext cx="706792" cy="921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descr="3.png"/>
          <p:cNvPicPr>
            <a:picLocks noChangeAspect="1"/>
          </p:cNvPicPr>
          <p:nvPr/>
        </p:nvPicPr>
        <p:blipFill>
          <a:blip r:embed="rId5" cstate="print"/>
          <a:stretch>
            <a:fillRect/>
          </a:stretch>
        </p:blipFill>
        <p:spPr>
          <a:xfrm>
            <a:off x="2555776" y="1052736"/>
            <a:ext cx="4481625" cy="4810843"/>
          </a:xfrm>
          <a:prstGeom prst="rect">
            <a:avLst/>
          </a:prstGeom>
        </p:spPr>
      </p:pic>
      <p:sp>
        <p:nvSpPr>
          <p:cNvPr id="10" name="Заголовок 5"/>
          <p:cNvSpPr>
            <a:spLocks noGrp="1"/>
          </p:cNvSpPr>
          <p:nvPr>
            <p:ph type="title"/>
          </p:nvPr>
        </p:nvSpPr>
        <p:spPr>
          <a:xfrm>
            <a:off x="2126463" y="52746"/>
            <a:ext cx="5024537" cy="1104962"/>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sz="2800" dirty="0" smtClean="0">
                <a:solidFill>
                  <a:schemeClr val="tx1"/>
                </a:solidFill>
                <a:latin typeface="Plantagenet Cherokee" pitchFamily="18" charset="0"/>
              </a:rPr>
              <a:t>Perspective Launch Vehicles</a:t>
            </a:r>
            <a:br>
              <a:rPr lang="en-US" sz="2800" dirty="0" smtClean="0">
                <a:solidFill>
                  <a:schemeClr val="tx1"/>
                </a:solidFill>
                <a:latin typeface="Plantagenet Cherokee" pitchFamily="18" charset="0"/>
              </a:rPr>
            </a:br>
            <a:r>
              <a:rPr lang="en-US" sz="2800" dirty="0" smtClean="0">
                <a:solidFill>
                  <a:schemeClr val="tx1"/>
                </a:solidFill>
                <a:latin typeface="Plantagenet Cherokee" pitchFamily="18" charset="0"/>
              </a:rPr>
              <a:t>“</a:t>
            </a:r>
            <a:r>
              <a:rPr lang="en-US" sz="2800" dirty="0" err="1" smtClean="0">
                <a:solidFill>
                  <a:schemeClr val="tx1"/>
                </a:solidFill>
                <a:latin typeface="Plantagenet Cherokee" pitchFamily="18" charset="0"/>
              </a:rPr>
              <a:t>Rus</a:t>
            </a:r>
            <a:r>
              <a:rPr lang="en-US" sz="2800" dirty="0" smtClean="0">
                <a:solidFill>
                  <a:schemeClr val="tx1"/>
                </a:solidFill>
                <a:latin typeface="Plantagenet Cherokee" pitchFamily="18" charset="0"/>
              </a:rPr>
              <a:t>” family</a:t>
            </a:r>
            <a:endParaRPr lang="ru-RU" sz="2800"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ENPU.jpg"/>
          <p:cNvPicPr>
            <a:picLocks noChangeAspect="1"/>
          </p:cNvPicPr>
          <p:nvPr/>
        </p:nvPicPr>
        <p:blipFill>
          <a:blip r:embed="rId3" cstate="print"/>
          <a:stretch>
            <a:fillRect/>
          </a:stretch>
        </p:blipFill>
        <p:spPr>
          <a:xfrm>
            <a:off x="933450" y="1433512"/>
            <a:ext cx="7277100" cy="3990975"/>
          </a:xfrm>
          <a:prstGeom prst="rect">
            <a:avLst/>
          </a:prstGeom>
        </p:spPr>
      </p:pic>
      <p:sp>
        <p:nvSpPr>
          <p:cNvPr id="4" name="Прямоугольник 3"/>
          <p:cNvSpPr/>
          <p:nvPr/>
        </p:nvSpPr>
        <p:spPr>
          <a:xfrm>
            <a:off x="1763688" y="260648"/>
            <a:ext cx="644686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b="1" dirty="0" smtClean="0"/>
              <a:t>Reusable space tug with a nuclear power plant</a:t>
            </a:r>
            <a:br>
              <a:rPr lang="en-US" b="1" dirty="0" smtClean="0"/>
            </a:br>
            <a:r>
              <a:rPr lang="en-US" b="1" dirty="0" smtClean="0"/>
              <a:t>megawatt-class</a:t>
            </a:r>
            <a:endParaRPr lang="ru-RU" b="1" dirty="0">
              <a:latin typeface="Times New Roman" pitchFamily="18" charset="0"/>
              <a:cs typeface="Times New Roman" pitchFamily="18" charset="0"/>
            </a:endParaRPr>
          </a:p>
        </p:txBody>
      </p:sp>
      <p:pic>
        <p:nvPicPr>
          <p:cNvPr id="5" name="Picture 2">
            <a:hlinkClick r:id="rId4"/>
          </p:cNvPr>
          <p:cNvPicPr>
            <a:picLocks noChangeAspect="1" noChangeArrowheads="1"/>
          </p:cNvPicPr>
          <p:nvPr/>
        </p:nvPicPr>
        <p:blipFill>
          <a:blip r:embed="rId5" cstate="print"/>
          <a:srcRect/>
          <a:stretch>
            <a:fillRect/>
          </a:stretch>
        </p:blipFill>
        <p:spPr bwMode="auto">
          <a:xfrm>
            <a:off x="456899" y="260648"/>
            <a:ext cx="953101" cy="759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Прямоугольник 5"/>
          <p:cNvSpPr/>
          <p:nvPr/>
        </p:nvSpPr>
        <p:spPr>
          <a:xfrm>
            <a:off x="251520" y="5747652"/>
            <a:ext cx="8640960" cy="646331"/>
          </a:xfrm>
          <a:prstGeom prst="rect">
            <a:avLst/>
          </a:prstGeom>
        </p:spPr>
        <p:txBody>
          <a:bodyPr wrap="square">
            <a:spAutoFit/>
          </a:bodyPr>
          <a:lstStyle/>
          <a:p>
            <a:pPr algn="ctr"/>
            <a:r>
              <a:rPr lang="en-US" dirty="0" smtClean="0">
                <a:latin typeface="Plantagenet Cherokee" pitchFamily="18" charset="0"/>
              </a:rPr>
              <a:t>This </a:t>
            </a:r>
            <a:r>
              <a:rPr lang="en-US" dirty="0">
                <a:latin typeface="Plantagenet Cherokee" pitchFamily="18" charset="0"/>
              </a:rPr>
              <a:t>project is actively supported by the </a:t>
            </a:r>
            <a:r>
              <a:rPr lang="en-US" dirty="0" smtClean="0">
                <a:latin typeface="Plantagenet Cherokee" pitchFamily="18" charset="0"/>
              </a:rPr>
              <a:t>President of Russian Federation</a:t>
            </a:r>
            <a:r>
              <a:rPr lang="en-US" dirty="0">
                <a:latin typeface="Plantagenet Cherokee" pitchFamily="18" charset="0"/>
              </a:rPr>
              <a:t/>
            </a:r>
            <a:br>
              <a:rPr lang="en-US" dirty="0">
                <a:latin typeface="Plantagenet Cherokee" pitchFamily="18" charset="0"/>
              </a:rPr>
            </a:br>
            <a:r>
              <a:rPr lang="en-US" dirty="0" smtClean="0">
                <a:latin typeface="Plantagenet Cherokee" pitchFamily="18" charset="0"/>
              </a:rPr>
              <a:t>Financing is started,  development is in progress</a:t>
            </a:r>
            <a:endParaRPr lang="ru-RU"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457200" y="224644"/>
            <a:ext cx="8229600" cy="2772308"/>
          </a:xfrm>
        </p:spPr>
        <p:txBody>
          <a:bodyPr/>
          <a:lstStyle/>
          <a:p>
            <a:r>
              <a:rPr lang="en-US" sz="3200" dirty="0">
                <a:solidFill>
                  <a:schemeClr val="tx1"/>
                </a:solidFill>
                <a:latin typeface="Plantagenet Cherokee" pitchFamily="18" charset="0"/>
                <a:cs typeface="Times New Roman" pitchFamily="18" charset="0"/>
              </a:rPr>
              <a:t>One of major priorities is to </a:t>
            </a:r>
            <a:r>
              <a:rPr lang="ru-RU" sz="3200" dirty="0">
                <a:solidFill>
                  <a:schemeClr val="tx1"/>
                </a:solidFill>
                <a:latin typeface="Plantagenet Cherokee" pitchFamily="18" charset="0"/>
                <a:cs typeface="Times New Roman" pitchFamily="18" charset="0"/>
              </a:rPr>
              <a:t/>
            </a:r>
            <a:br>
              <a:rPr lang="ru-RU" sz="3200" dirty="0">
                <a:solidFill>
                  <a:schemeClr val="tx1"/>
                </a:solidFill>
                <a:latin typeface="Plantagenet Cherokee" pitchFamily="18" charset="0"/>
                <a:cs typeface="Times New Roman" pitchFamily="18" charset="0"/>
              </a:rPr>
            </a:br>
            <a:r>
              <a:rPr lang="en-US" sz="3200" dirty="0" smtClean="0">
                <a:solidFill>
                  <a:schemeClr val="tx1"/>
                </a:solidFill>
                <a:latin typeface="Plantagenet Cherokee" pitchFamily="18" charset="0"/>
                <a:cs typeface="Times New Roman" pitchFamily="18" charset="0"/>
              </a:rPr>
              <a:t>create an </a:t>
            </a:r>
            <a:r>
              <a:rPr lang="en-US" sz="3200" dirty="0">
                <a:solidFill>
                  <a:schemeClr val="tx1"/>
                </a:solidFill>
                <a:latin typeface="Plantagenet Cherokee" pitchFamily="18" charset="0"/>
                <a:cs typeface="Times New Roman" pitchFamily="18" charset="0"/>
              </a:rPr>
              <a:t>image of piloted aeronautics in Russia after </a:t>
            </a:r>
            <a:r>
              <a:rPr lang="en-US" sz="3200" dirty="0" smtClean="0">
                <a:solidFill>
                  <a:schemeClr val="tx1"/>
                </a:solidFill>
                <a:latin typeface="Plantagenet Cherokee" pitchFamily="18" charset="0"/>
                <a:cs typeface="Times New Roman" pitchFamily="18" charset="0"/>
              </a:rPr>
              <a:t>MKS</a:t>
            </a:r>
            <a:r>
              <a:rPr lang="ru-RU" sz="3200" dirty="0" smtClean="0">
                <a:solidFill>
                  <a:schemeClr val="tx1"/>
                </a:solidFill>
                <a:latin typeface="Plantagenet Cherokee" pitchFamily="18" charset="0"/>
                <a:cs typeface="Times New Roman" pitchFamily="18" charset="0"/>
              </a:rPr>
              <a:t> </a:t>
            </a:r>
            <a:endParaRPr lang="ru-RU" sz="3200" dirty="0">
              <a:solidFill>
                <a:schemeClr val="tx1"/>
              </a:solidFill>
              <a:latin typeface="Plantagenet Cherokee" pitchFamily="18" charset="0"/>
              <a:cs typeface="Times New Roman" pitchFamily="18" charset="0"/>
            </a:endParaRPr>
          </a:p>
        </p:txBody>
      </p:sp>
      <p:sp>
        <p:nvSpPr>
          <p:cNvPr id="7" name="Заголовок 1"/>
          <p:cNvSpPr txBox="1">
            <a:spLocks/>
          </p:cNvSpPr>
          <p:nvPr/>
        </p:nvSpPr>
        <p:spPr bwMode="auto">
          <a:xfrm>
            <a:off x="609600" y="3429000"/>
            <a:ext cx="8229600" cy="1584176"/>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eaLnBrk="0" hangingPunct="0"/>
            <a:r>
              <a:rPr kumimoji="0" lang="en-US" sz="3200" b="0" i="0" u="none" strike="noStrike" kern="0" cap="none" spc="0" normalizeH="0" baseline="0" noProof="0" dirty="0" smtClean="0">
                <a:ln>
                  <a:noFill/>
                </a:ln>
                <a:effectLst>
                  <a:outerShdw blurRad="38100" dist="38100" dir="2700000" algn="tl">
                    <a:srgbClr val="000000"/>
                  </a:outerShdw>
                </a:effectLst>
                <a:uLnTx/>
                <a:uFillTx/>
                <a:latin typeface="Plantagenet Cherokee" pitchFamily="18" charset="0"/>
                <a:ea typeface="+mj-ea"/>
                <a:cs typeface="Times New Roman" pitchFamily="18" charset="0"/>
              </a:rPr>
              <a:t>First of all</a:t>
            </a:r>
            <a:r>
              <a:rPr lang="en-US" sz="3200" kern="0" dirty="0">
                <a:effectLst>
                  <a:outerShdw blurRad="38100" dist="38100" dir="2700000" algn="tl">
                    <a:srgbClr val="000000"/>
                  </a:outerShdw>
                </a:effectLst>
                <a:latin typeface="Times New Roman" pitchFamily="18" charset="0"/>
                <a:ea typeface="+mj-ea"/>
                <a:cs typeface="Times New Roman" pitchFamily="18" charset="0"/>
              </a:rPr>
              <a:t> </a:t>
            </a:r>
            <a:r>
              <a:rPr kumimoji="0" lang="en-US" sz="3200" b="0" i="0" u="none" strike="noStrike" kern="0" cap="none" spc="0" normalizeH="0" baseline="0" noProof="0" dirty="0" smtClean="0">
                <a:ln>
                  <a:noFill/>
                </a:ln>
                <a:effectLst>
                  <a:outerShdw blurRad="38100" dist="38100" dir="2700000" algn="tl">
                    <a:srgbClr val="000000"/>
                  </a:outerShdw>
                </a:effectLst>
                <a:uLnTx/>
                <a:uFillTx/>
                <a:latin typeface="Plantagenet Cherokee" pitchFamily="18" charset="0"/>
                <a:ea typeface="+mj-ea"/>
                <a:cs typeface="Times New Roman" pitchFamily="18" charset="0"/>
              </a:rPr>
              <a:t>it is a</a:t>
            </a:r>
            <a:r>
              <a:rPr kumimoji="0" lang="ru-RU" sz="3200" b="0" i="0" u="none" strike="noStrike" kern="0" cap="none" spc="0" normalizeH="0" baseline="0" noProof="0" dirty="0" smtClean="0">
                <a:ln>
                  <a:noFill/>
                </a:ln>
                <a:effectLst>
                  <a:outerShdw blurRad="38100" dist="38100" dir="2700000" algn="tl">
                    <a:srgbClr val="000000"/>
                  </a:outerShdw>
                </a:effectLst>
                <a:uLnTx/>
                <a:uFillTx/>
                <a:latin typeface="Times New Roman" pitchFamily="18" charset="0"/>
                <a:ea typeface="+mj-ea"/>
                <a:cs typeface="Times New Roman" pitchFamily="18" charset="0"/>
              </a:rPr>
              <a:t> </a:t>
            </a:r>
            <a:r>
              <a:rPr kumimoji="0" lang="en-US" sz="3200" b="0" i="0" u="none" strike="noStrike" kern="0" cap="none" spc="0" normalizeH="0" baseline="0" noProof="0" dirty="0" smtClean="0">
                <a:ln>
                  <a:noFill/>
                </a:ln>
                <a:effectLst>
                  <a:outerShdw blurRad="38100" dist="38100" dir="2700000" algn="tl">
                    <a:srgbClr val="000000"/>
                  </a:outerShdw>
                </a:effectLst>
                <a:uLnTx/>
                <a:uFillTx/>
                <a:latin typeface="Plantagenet Cherokee" pitchFamily="18" charset="0"/>
                <a:ea typeface="+mj-ea"/>
                <a:cs typeface="Times New Roman" pitchFamily="18" charset="0"/>
              </a:rPr>
              <a:t>Perspective Piloted Spacecraft and a new </a:t>
            </a:r>
            <a:r>
              <a:rPr lang="en-US" sz="3200" dirty="0">
                <a:effectLst>
                  <a:outerShdw blurRad="38100" dist="38100" dir="2700000" algn="tl">
                    <a:srgbClr val="000000"/>
                  </a:outerShdw>
                </a:effectLst>
                <a:latin typeface="Plantagenet Cherokee" pitchFamily="18" charset="0"/>
                <a:ea typeface="+mj-ea"/>
                <a:cs typeface="Times New Roman" pitchFamily="18" charset="0"/>
              </a:rPr>
              <a:t>Multipurpose Orbital Station</a:t>
            </a:r>
            <a:endParaRPr lang="ru-RU" sz="3200" dirty="0">
              <a:effectLst>
                <a:outerShdw blurRad="38100" dist="38100" dir="2700000" algn="tl">
                  <a:srgbClr val="000000"/>
                </a:outerShdw>
              </a:effectLst>
              <a:latin typeface="Plantagenet Cherokee"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hlinkClick r:id="rId3"/>
          </p:cNvPr>
          <p:cNvPicPr/>
          <p:nvPr/>
        </p:nvPicPr>
        <p:blipFill>
          <a:blip r:embed="rId4" cstate="print"/>
          <a:srcRect/>
          <a:stretch>
            <a:fillRect/>
          </a:stretch>
        </p:blipFill>
        <p:spPr bwMode="auto">
          <a:xfrm>
            <a:off x="251520" y="235806"/>
            <a:ext cx="1085356" cy="415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Рисунок 12" descr="6.png"/>
          <p:cNvPicPr>
            <a:picLocks noChangeAspect="1"/>
          </p:cNvPicPr>
          <p:nvPr/>
        </p:nvPicPr>
        <p:blipFill>
          <a:blip r:embed="rId5" cstate="print"/>
          <a:stretch>
            <a:fillRect/>
          </a:stretch>
        </p:blipFill>
        <p:spPr>
          <a:xfrm>
            <a:off x="6283477" y="2276872"/>
            <a:ext cx="2447925" cy="2552700"/>
          </a:xfrm>
          <a:prstGeom prst="rect">
            <a:avLst/>
          </a:prstGeom>
        </p:spPr>
      </p:pic>
      <p:pic>
        <p:nvPicPr>
          <p:cNvPr id="17" name="Рисунок 16" descr="5.png"/>
          <p:cNvPicPr>
            <a:picLocks noChangeAspect="1"/>
          </p:cNvPicPr>
          <p:nvPr/>
        </p:nvPicPr>
        <p:blipFill>
          <a:blip r:embed="rId6" cstate="print"/>
          <a:stretch>
            <a:fillRect/>
          </a:stretch>
        </p:blipFill>
        <p:spPr>
          <a:xfrm>
            <a:off x="3281362" y="899042"/>
            <a:ext cx="2733675" cy="2667000"/>
          </a:xfrm>
          <a:prstGeom prst="rect">
            <a:avLst/>
          </a:prstGeom>
        </p:spPr>
      </p:pic>
      <p:pic>
        <p:nvPicPr>
          <p:cNvPr id="19" name="Рисунок 18" descr="4.png"/>
          <p:cNvPicPr>
            <a:picLocks noChangeAspect="1"/>
          </p:cNvPicPr>
          <p:nvPr/>
        </p:nvPicPr>
        <p:blipFill>
          <a:blip r:embed="rId7" cstate="print"/>
          <a:stretch>
            <a:fillRect/>
          </a:stretch>
        </p:blipFill>
        <p:spPr>
          <a:xfrm>
            <a:off x="1043608" y="2276872"/>
            <a:ext cx="2581275" cy="2352675"/>
          </a:xfrm>
          <a:prstGeom prst="rect">
            <a:avLst/>
          </a:prstGeom>
        </p:spPr>
      </p:pic>
      <p:sp>
        <p:nvSpPr>
          <p:cNvPr id="11" name="Заголовок 5"/>
          <p:cNvSpPr>
            <a:spLocks noGrp="1"/>
          </p:cNvSpPr>
          <p:nvPr>
            <p:ph type="title"/>
          </p:nvPr>
        </p:nvSpPr>
        <p:spPr>
          <a:xfrm>
            <a:off x="1979712" y="270326"/>
            <a:ext cx="6752729" cy="566386"/>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sz="2800" dirty="0" smtClean="0">
                <a:solidFill>
                  <a:schemeClr val="tx1"/>
                </a:solidFill>
                <a:latin typeface="Plantagenet Cherokee" pitchFamily="18" charset="0"/>
              </a:rPr>
              <a:t>Perspective</a:t>
            </a:r>
            <a:r>
              <a:rPr lang="ru-RU" sz="2800" dirty="0" smtClean="0">
                <a:solidFill>
                  <a:schemeClr val="tx1"/>
                </a:solidFill>
                <a:latin typeface="Arial" pitchFamily="34" charset="0"/>
              </a:rPr>
              <a:t> </a:t>
            </a:r>
            <a:r>
              <a:rPr lang="en-US" sz="2800" dirty="0" smtClean="0">
                <a:solidFill>
                  <a:schemeClr val="tx1"/>
                </a:solidFill>
                <a:latin typeface="Plantagenet Cherokee" pitchFamily="18" charset="0"/>
              </a:rPr>
              <a:t>Transport </a:t>
            </a:r>
            <a:r>
              <a:rPr lang="ru-RU" sz="2800" dirty="0" smtClean="0">
                <a:solidFill>
                  <a:schemeClr val="tx1"/>
                </a:solidFill>
                <a:latin typeface="Arial" pitchFamily="34" charset="0"/>
              </a:rPr>
              <a:t> </a:t>
            </a:r>
            <a:r>
              <a:rPr lang="en-US" sz="2800" dirty="0" smtClean="0">
                <a:solidFill>
                  <a:schemeClr val="tx1"/>
                </a:solidFill>
                <a:latin typeface="Plantagenet Cherokee" pitchFamily="18" charset="0"/>
              </a:rPr>
              <a:t>Piloted</a:t>
            </a:r>
            <a:r>
              <a:rPr lang="ru-RU" sz="2800" dirty="0" smtClean="0">
                <a:solidFill>
                  <a:schemeClr val="tx1"/>
                </a:solidFill>
                <a:latin typeface="Arial" pitchFamily="34" charset="0"/>
              </a:rPr>
              <a:t> </a:t>
            </a:r>
            <a:r>
              <a:rPr lang="en-US" sz="2800" dirty="0" smtClean="0">
                <a:solidFill>
                  <a:schemeClr val="tx1"/>
                </a:solidFill>
                <a:latin typeface="Plantagenet Cherokee" pitchFamily="18" charset="0"/>
              </a:rPr>
              <a:t>Spacecraft</a:t>
            </a:r>
            <a:endParaRPr lang="ru-RU" sz="2800" dirty="0">
              <a:solidFill>
                <a:schemeClr val="tx1"/>
              </a:solidFill>
            </a:endParaRPr>
          </a:p>
        </p:txBody>
      </p:sp>
      <p:sp>
        <p:nvSpPr>
          <p:cNvPr id="16" name="Text Box 10"/>
          <p:cNvSpPr txBox="1">
            <a:spLocks noChangeArrowheads="1"/>
          </p:cNvSpPr>
          <p:nvPr/>
        </p:nvSpPr>
        <p:spPr bwMode="auto">
          <a:xfrm>
            <a:off x="431131" y="1579051"/>
            <a:ext cx="2664296" cy="369332"/>
          </a:xfrm>
          <a:prstGeom prst="rect">
            <a:avLst/>
          </a:prstGeom>
          <a:noFill/>
          <a:ln w="9525">
            <a:noFill/>
            <a:miter lim="800000"/>
            <a:headEnd/>
            <a:tailEnd/>
          </a:ln>
        </p:spPr>
        <p:txBody>
          <a:bodyPr wrap="square">
            <a:spAutoFit/>
          </a:bodyPr>
          <a:lstStyle/>
          <a:p>
            <a:pPr algn="ctr">
              <a:spcBef>
                <a:spcPct val="50000"/>
              </a:spcBef>
            </a:pPr>
            <a:r>
              <a:rPr lang="en-US" b="1" dirty="0" smtClean="0">
                <a:latin typeface="Plantagenet Cherokee" pitchFamily="18" charset="0"/>
              </a:rPr>
              <a:t>Recovery vehicle</a:t>
            </a:r>
            <a:endParaRPr lang="ru-RU" b="1" dirty="0"/>
          </a:p>
        </p:txBody>
      </p:sp>
      <p:sp>
        <p:nvSpPr>
          <p:cNvPr id="20" name="Прямоугольник 19"/>
          <p:cNvSpPr/>
          <p:nvPr/>
        </p:nvSpPr>
        <p:spPr>
          <a:xfrm>
            <a:off x="6283477" y="1808047"/>
            <a:ext cx="1463927" cy="523220"/>
          </a:xfrm>
          <a:prstGeom prst="rect">
            <a:avLst/>
          </a:prstGeom>
        </p:spPr>
        <p:txBody>
          <a:bodyPr wrap="none">
            <a:spAutoFit/>
          </a:bodyPr>
          <a:lstStyle/>
          <a:p>
            <a:pPr>
              <a:defRPr/>
            </a:pPr>
            <a:r>
              <a:rPr lang="en-US" sz="1400" b="1" dirty="0" smtClean="0">
                <a:latin typeface="Plantagenet Cherokee" pitchFamily="18" charset="0"/>
              </a:rPr>
              <a:t>Service Module</a:t>
            </a:r>
            <a:r>
              <a:rPr lang="ru-RU" sz="1400" b="1" dirty="0" smtClean="0"/>
              <a:t>,</a:t>
            </a:r>
          </a:p>
          <a:p>
            <a:pPr>
              <a:defRPr/>
            </a:pPr>
            <a:r>
              <a:rPr lang="en-US" sz="1400" b="1" dirty="0" smtClean="0">
                <a:latin typeface="Plantagenet Cherokee" pitchFamily="18" charset="0"/>
              </a:rPr>
              <a:t>Earth orbit</a:t>
            </a:r>
            <a:endParaRPr lang="ru-RU" sz="1400" b="1" dirty="0"/>
          </a:p>
        </p:txBody>
      </p:sp>
      <p:sp>
        <p:nvSpPr>
          <p:cNvPr id="21" name="Прямоугольник 20"/>
          <p:cNvSpPr/>
          <p:nvPr/>
        </p:nvSpPr>
        <p:spPr>
          <a:xfrm>
            <a:off x="6084715" y="1117386"/>
            <a:ext cx="1937646" cy="307777"/>
          </a:xfrm>
          <a:prstGeom prst="rect">
            <a:avLst/>
          </a:prstGeom>
        </p:spPr>
        <p:txBody>
          <a:bodyPr wrap="none">
            <a:spAutoFit/>
          </a:bodyPr>
          <a:lstStyle/>
          <a:p>
            <a:pPr>
              <a:defRPr/>
            </a:pPr>
            <a:r>
              <a:rPr lang="en-US" sz="1400" b="1" dirty="0" smtClean="0">
                <a:latin typeface="Plantagenet Cherokee" pitchFamily="18" charset="0"/>
              </a:rPr>
              <a:t>Service Module, Moon</a:t>
            </a:r>
            <a:endParaRPr lang="ru-RU" sz="1400" b="1" dirty="0"/>
          </a:p>
        </p:txBody>
      </p:sp>
      <p:sp>
        <p:nvSpPr>
          <p:cNvPr id="22" name="Прямоугольник 21"/>
          <p:cNvSpPr/>
          <p:nvPr/>
        </p:nvSpPr>
        <p:spPr>
          <a:xfrm>
            <a:off x="107504" y="4801775"/>
            <a:ext cx="8928992" cy="1769715"/>
          </a:xfrm>
          <a:prstGeom prst="rect">
            <a:avLst/>
          </a:prstGeom>
        </p:spPr>
        <p:txBody>
          <a:bodyPr wrap="square">
            <a:spAutoFit/>
          </a:bodyPr>
          <a:lstStyle/>
          <a:p>
            <a:pPr algn="just" eaLnBrk="0" hangingPunct="0">
              <a:spcBef>
                <a:spcPts val="600"/>
              </a:spcBef>
              <a:defRPr/>
            </a:pPr>
            <a:r>
              <a:rPr lang="en-US" sz="1200" b="1" dirty="0" smtClean="0">
                <a:latin typeface="Plantagenet Cherokee" pitchFamily="18" charset="0"/>
                <a:cs typeface="Arial" pitchFamily="34" charset="0"/>
              </a:rPr>
              <a:t>This vehicle will provide</a:t>
            </a:r>
            <a:r>
              <a:rPr lang="ru-RU" sz="1200" b="1" dirty="0" smtClean="0">
                <a:latin typeface="Arial" pitchFamily="34" charset="0"/>
                <a:cs typeface="Arial" pitchFamily="34" charset="0"/>
              </a:rPr>
              <a:t>:</a:t>
            </a:r>
          </a:p>
          <a:p>
            <a:pPr marL="171450" indent="-171450" eaLnBrk="0" hangingPunct="0">
              <a:spcBef>
                <a:spcPts val="600"/>
              </a:spcBef>
              <a:buFont typeface="Wingdings" pitchFamily="2" charset="2"/>
              <a:buChar char="§"/>
              <a:defRPr/>
            </a:pPr>
            <a:r>
              <a:rPr lang="en-US" sz="1200" dirty="0" smtClean="0">
                <a:latin typeface="Plantagenet Cherokee" pitchFamily="18" charset="0"/>
              </a:rPr>
              <a:t>flights </a:t>
            </a:r>
            <a:r>
              <a:rPr lang="en-US" sz="1200" dirty="0">
                <a:latin typeface="Plantagenet Cherokee" pitchFamily="18" charset="0"/>
              </a:rPr>
              <a:t>in </a:t>
            </a:r>
            <a:r>
              <a:rPr lang="en-US" sz="1200" dirty="0" smtClean="0">
                <a:latin typeface="Plantagenet Cherokee" pitchFamily="18" charset="0"/>
              </a:rPr>
              <a:t>piloted </a:t>
            </a:r>
            <a:r>
              <a:rPr lang="en-US" sz="1200" dirty="0">
                <a:latin typeface="Plantagenet Cherokee" pitchFamily="18" charset="0"/>
              </a:rPr>
              <a:t>and </a:t>
            </a:r>
            <a:r>
              <a:rPr lang="en-US" sz="1200" dirty="0" smtClean="0">
                <a:latin typeface="Plantagenet Cherokee" pitchFamily="18" charset="0"/>
              </a:rPr>
              <a:t>unpiloted modes;</a:t>
            </a:r>
          </a:p>
          <a:p>
            <a:pPr marL="171450" indent="-171450" eaLnBrk="0" hangingPunct="0">
              <a:spcBef>
                <a:spcPts val="600"/>
              </a:spcBef>
              <a:buFont typeface="Wingdings" pitchFamily="2" charset="2"/>
              <a:buChar char="§"/>
              <a:defRPr/>
            </a:pPr>
            <a:r>
              <a:rPr lang="en-US" sz="1200" dirty="0" smtClean="0">
                <a:latin typeface="Plantagenet Cherokee" pitchFamily="18" charset="0"/>
              </a:rPr>
              <a:t>autonomous </a:t>
            </a:r>
            <a:r>
              <a:rPr lang="en-US" sz="1200" dirty="0">
                <a:latin typeface="Plantagenet Cherokee" pitchFamily="18" charset="0"/>
              </a:rPr>
              <a:t>flight duration up to 1 </a:t>
            </a:r>
            <a:r>
              <a:rPr lang="en-US" sz="1200" dirty="0" smtClean="0">
                <a:latin typeface="Plantagenet Cherokee" pitchFamily="18" charset="0"/>
              </a:rPr>
              <a:t>month, if </a:t>
            </a:r>
            <a:r>
              <a:rPr lang="en-US" sz="1200" dirty="0">
                <a:latin typeface="Plantagenet Cherokee" pitchFamily="18" charset="0"/>
              </a:rPr>
              <a:t>in the </a:t>
            </a:r>
            <a:r>
              <a:rPr lang="en-US" sz="1200" dirty="0" smtClean="0">
                <a:latin typeface="Plantagenet Cherokee" pitchFamily="18" charset="0"/>
              </a:rPr>
              <a:t>MOS </a:t>
            </a:r>
            <a:r>
              <a:rPr lang="en-US" sz="1200" dirty="0">
                <a:latin typeface="Plantagenet Cherokee" pitchFamily="18" charset="0"/>
              </a:rPr>
              <a:t>- up to 1 </a:t>
            </a:r>
            <a:r>
              <a:rPr lang="en-US" sz="1200" dirty="0" smtClean="0">
                <a:latin typeface="Plantagenet Cherokee" pitchFamily="18" charset="0"/>
              </a:rPr>
              <a:t>year</a:t>
            </a:r>
          </a:p>
          <a:p>
            <a:pPr marL="171450" indent="-171450" eaLnBrk="0" hangingPunct="0">
              <a:spcBef>
                <a:spcPts val="600"/>
              </a:spcBef>
              <a:buFont typeface="Wingdings" pitchFamily="2" charset="2"/>
              <a:buChar char="§"/>
              <a:defRPr/>
            </a:pPr>
            <a:r>
              <a:rPr lang="en-US" sz="1200" dirty="0" smtClean="0">
                <a:latin typeface="Plantagenet Cherokee" pitchFamily="18" charset="0"/>
              </a:rPr>
              <a:t>flight </a:t>
            </a:r>
            <a:r>
              <a:rPr lang="en-US" sz="1200" dirty="0">
                <a:latin typeface="Plantagenet Cherokee" pitchFamily="18" charset="0"/>
              </a:rPr>
              <a:t>crew 4-6 and delivery of cargo to </a:t>
            </a:r>
            <a:r>
              <a:rPr lang="en-US" sz="1200" dirty="0" smtClean="0">
                <a:latin typeface="Plantagenet Cherokee" pitchFamily="18" charset="0"/>
              </a:rPr>
              <a:t>MOS </a:t>
            </a:r>
            <a:r>
              <a:rPr lang="en-US" sz="1200" dirty="0">
                <a:latin typeface="Plantagenet Cherokee" pitchFamily="18" charset="0"/>
              </a:rPr>
              <a:t>up to 1500 </a:t>
            </a:r>
            <a:r>
              <a:rPr lang="en-US" sz="1200" dirty="0" smtClean="0">
                <a:latin typeface="Plantagenet Cherokee" pitchFamily="18" charset="0"/>
              </a:rPr>
              <a:t>kg,</a:t>
            </a:r>
          </a:p>
          <a:p>
            <a:pPr marL="171450" indent="-171450" eaLnBrk="0" hangingPunct="0">
              <a:spcBef>
                <a:spcPts val="600"/>
              </a:spcBef>
              <a:buFont typeface="Wingdings" pitchFamily="2" charset="2"/>
              <a:buChar char="§"/>
              <a:defRPr/>
            </a:pPr>
            <a:r>
              <a:rPr lang="en-US" sz="1200" dirty="0" smtClean="0">
                <a:latin typeface="Plantagenet Cherokee" pitchFamily="18" charset="0"/>
              </a:rPr>
              <a:t>lunar </a:t>
            </a:r>
            <a:r>
              <a:rPr lang="en-US" sz="1200" dirty="0">
                <a:latin typeface="Plantagenet Cherokee" pitchFamily="18" charset="0"/>
              </a:rPr>
              <a:t>orbit </a:t>
            </a:r>
            <a:r>
              <a:rPr lang="en-US" sz="1200" dirty="0" smtClean="0">
                <a:latin typeface="Plantagenet Cherokee" pitchFamily="18" charset="0"/>
              </a:rPr>
              <a:t>flight with </a:t>
            </a:r>
            <a:r>
              <a:rPr lang="en-US" sz="1200" dirty="0">
                <a:latin typeface="Plantagenet Cherokee" pitchFamily="18" charset="0"/>
              </a:rPr>
              <a:t>3 </a:t>
            </a:r>
            <a:r>
              <a:rPr lang="en-US" sz="1200" dirty="0" smtClean="0">
                <a:latin typeface="Plantagenet Cherokee" pitchFamily="18" charset="0"/>
              </a:rPr>
              <a:t>persons crew,</a:t>
            </a:r>
          </a:p>
          <a:p>
            <a:pPr marL="171450" indent="-171450" eaLnBrk="0" hangingPunct="0">
              <a:spcBef>
                <a:spcPts val="600"/>
              </a:spcBef>
              <a:buFont typeface="Wingdings" pitchFamily="2" charset="2"/>
              <a:buChar char="§"/>
              <a:defRPr/>
            </a:pPr>
            <a:r>
              <a:rPr lang="en-US" sz="1200" dirty="0" smtClean="0">
                <a:latin typeface="Plantagenet Cherokee" pitchFamily="18" charset="0"/>
              </a:rPr>
              <a:t>autonomous </a:t>
            </a:r>
            <a:r>
              <a:rPr lang="en-US" sz="1200" dirty="0">
                <a:latin typeface="Plantagenet Cherokee" pitchFamily="18" charset="0"/>
              </a:rPr>
              <a:t>flight and docking </a:t>
            </a:r>
            <a:r>
              <a:rPr lang="en-US" sz="1200" dirty="0" smtClean="0">
                <a:latin typeface="Plantagenet Cherokee" pitchFamily="18" charset="0"/>
              </a:rPr>
              <a:t>at the </a:t>
            </a:r>
            <a:r>
              <a:rPr lang="en-US" sz="1200" dirty="0">
                <a:latin typeface="Plantagenet Cherokee" pitchFamily="18" charset="0"/>
              </a:rPr>
              <a:t>orbit </a:t>
            </a:r>
            <a:r>
              <a:rPr lang="en-US" sz="1200" dirty="0" smtClean="0">
                <a:latin typeface="Plantagenet Cherokee" pitchFamily="18" charset="0"/>
              </a:rPr>
              <a:t>of an </a:t>
            </a:r>
            <a:r>
              <a:rPr lang="en-US" sz="1200" dirty="0">
                <a:latin typeface="Plantagenet Cherokee" pitchFamily="18" charset="0"/>
              </a:rPr>
              <a:t>artificial lunar </a:t>
            </a:r>
            <a:r>
              <a:rPr lang="en-US" sz="1200" dirty="0" smtClean="0">
                <a:latin typeface="Plantagenet Cherokee" pitchFamily="18" charset="0"/>
              </a:rPr>
              <a:t>satellite, in the  </a:t>
            </a:r>
            <a:r>
              <a:rPr lang="en-US" sz="1200" dirty="0">
                <a:latin typeface="Plantagenet Cherokee" pitchFamily="18" charset="0"/>
              </a:rPr>
              <a:t>orbit </a:t>
            </a:r>
            <a:r>
              <a:rPr lang="en-US" sz="1200" dirty="0" smtClean="0">
                <a:latin typeface="Plantagenet Cherokee" pitchFamily="18" charset="0"/>
              </a:rPr>
              <a:t>of an </a:t>
            </a:r>
            <a:r>
              <a:rPr lang="en-US" sz="1200" dirty="0">
                <a:latin typeface="Plantagenet Cherokee" pitchFamily="18" charset="0"/>
              </a:rPr>
              <a:t>artificial satellite of Mars </a:t>
            </a:r>
            <a:r>
              <a:rPr lang="en-US" sz="1200" dirty="0" smtClean="0">
                <a:latin typeface="Plantagenet Cherokee" pitchFamily="18" charset="0"/>
              </a:rPr>
              <a:t>and in </a:t>
            </a:r>
            <a:r>
              <a:rPr lang="en-US" sz="1200" dirty="0">
                <a:latin typeface="Plantagenet Cherokee" pitchFamily="18" charset="0"/>
              </a:rPr>
              <a:t>interplanetary space</a:t>
            </a:r>
            <a:endParaRPr lang="ru-RU"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station+SB"/>
          <p:cNvPicPr>
            <a:picLocks noChangeAspect="1" noChangeArrowheads="1"/>
          </p:cNvPicPr>
          <p:nvPr/>
        </p:nvPicPr>
        <p:blipFill>
          <a:blip r:embed="rId4" cstate="print"/>
          <a:srcRect/>
          <a:stretch>
            <a:fillRect/>
          </a:stretch>
        </p:blipFill>
        <p:spPr bwMode="auto">
          <a:xfrm>
            <a:off x="1979712" y="930324"/>
            <a:ext cx="5353050" cy="3506788"/>
          </a:xfrm>
          <a:prstGeom prst="rect">
            <a:avLst/>
          </a:prstGeom>
          <a:noFill/>
          <a:ln w="9525">
            <a:noFill/>
            <a:miter lim="800000"/>
            <a:headEnd/>
            <a:tailEnd/>
          </a:ln>
        </p:spPr>
      </p:pic>
      <p:graphicFrame>
        <p:nvGraphicFramePr>
          <p:cNvPr id="90115" name="Object 145"/>
          <p:cNvGraphicFramePr>
            <a:graphicFrameLocks noChangeAspect="1"/>
          </p:cNvGraphicFramePr>
          <p:nvPr/>
        </p:nvGraphicFramePr>
        <p:xfrm>
          <a:off x="251520" y="563563"/>
          <a:ext cx="1008063" cy="563563"/>
        </p:xfrm>
        <a:graphic>
          <a:graphicData uri="http://schemas.openxmlformats.org/presentationml/2006/ole">
            <p:oleObj spid="_x0000_s90115" name="CorelDRAW" r:id="rId5" imgW="921600" imgH="514800" progId="">
              <p:embed/>
            </p:oleObj>
          </a:graphicData>
        </a:graphic>
      </p:graphicFrame>
      <p:pic>
        <p:nvPicPr>
          <p:cNvPr id="39" name="Picture 31" descr="opm"/>
          <p:cNvPicPr>
            <a:picLocks noChangeAspect="1" noChangeArrowheads="1"/>
          </p:cNvPicPr>
          <p:nvPr/>
        </p:nvPicPr>
        <p:blipFill>
          <a:blip r:embed="rId6" cstate="print"/>
          <a:srcRect l="24095" t="33740" r="35632" b="17902"/>
          <a:stretch>
            <a:fillRect/>
          </a:stretch>
        </p:blipFill>
        <p:spPr bwMode="auto">
          <a:xfrm>
            <a:off x="5076056" y="1193849"/>
            <a:ext cx="709613" cy="600075"/>
          </a:xfrm>
          <a:prstGeom prst="rect">
            <a:avLst/>
          </a:prstGeom>
          <a:noFill/>
          <a:ln w="9525">
            <a:noFill/>
            <a:miter lim="800000"/>
            <a:headEnd/>
            <a:tailEnd/>
          </a:ln>
        </p:spPr>
      </p:pic>
      <p:sp>
        <p:nvSpPr>
          <p:cNvPr id="8" name="Text Box 4"/>
          <p:cNvSpPr txBox="1">
            <a:spLocks noChangeArrowheads="1"/>
          </p:cNvSpPr>
          <p:nvPr/>
        </p:nvSpPr>
        <p:spPr bwMode="auto">
          <a:xfrm>
            <a:off x="1979712" y="488950"/>
            <a:ext cx="5353050" cy="426491"/>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56606" tIns="28303" rIns="56606" bIns="28303">
            <a:spAutoFit/>
          </a:bodyPr>
          <a:lstStyle/>
          <a:p>
            <a:pPr algn="ctr">
              <a:spcBef>
                <a:spcPct val="50000"/>
              </a:spcBef>
            </a:pPr>
            <a:r>
              <a:rPr lang="en-US" sz="2400" dirty="0">
                <a:latin typeface="Plantagenet Cherokee" pitchFamily="18" charset="0"/>
              </a:rPr>
              <a:t>MULTIPURPOSE ORBITAL STATION</a:t>
            </a:r>
            <a:endParaRPr lang="ru-RU" sz="2400" b="1" dirty="0">
              <a:latin typeface="Times New Roman" pitchFamily="18" charset="0"/>
              <a:cs typeface="Times New Roman" pitchFamily="18" charset="0"/>
            </a:endParaRPr>
          </a:p>
        </p:txBody>
      </p:sp>
      <p:sp>
        <p:nvSpPr>
          <p:cNvPr id="9" name="Text Box 6"/>
          <p:cNvSpPr txBox="1">
            <a:spLocks noChangeArrowheads="1"/>
          </p:cNvSpPr>
          <p:nvPr/>
        </p:nvSpPr>
        <p:spPr bwMode="auto">
          <a:xfrm>
            <a:off x="323528" y="5229200"/>
            <a:ext cx="8280920" cy="115212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0" rIns="0" bIns="0"/>
          <a:lstStyle/>
          <a:p>
            <a:pPr marL="223838" indent="-223838" defTabSz="1066800">
              <a:buSzPct val="120000"/>
              <a:buFont typeface="Symbol" pitchFamily="18" charset="2"/>
              <a:buChar char="·"/>
              <a:defRPr/>
            </a:pPr>
            <a:r>
              <a:rPr lang="en-US" sz="1400" dirty="0" smtClean="0">
                <a:latin typeface="Plantagenet Cherokee" pitchFamily="18" charset="0"/>
              </a:rPr>
              <a:t>Carrying </a:t>
            </a:r>
            <a:r>
              <a:rPr lang="en-US" sz="1400" dirty="0">
                <a:latin typeface="Plantagenet Cherokee" pitchFamily="18" charset="0"/>
              </a:rPr>
              <a:t>out </a:t>
            </a:r>
            <a:r>
              <a:rPr lang="en-US" sz="1400" dirty="0" smtClean="0">
                <a:latin typeface="Plantagenet Cherokee" pitchFamily="18" charset="0"/>
              </a:rPr>
              <a:t> of fundamental research</a:t>
            </a:r>
          </a:p>
          <a:p>
            <a:pPr marL="223838" indent="-223838" defTabSz="1066800">
              <a:buSzPct val="120000"/>
              <a:buFont typeface="Symbol" pitchFamily="18" charset="2"/>
              <a:buChar char="·"/>
              <a:defRPr/>
            </a:pPr>
            <a:r>
              <a:rPr lang="en-US" sz="1400" dirty="0" smtClean="0">
                <a:latin typeface="Plantagenet Cherokee" pitchFamily="18" charset="0"/>
              </a:rPr>
              <a:t>Working </a:t>
            </a:r>
            <a:r>
              <a:rPr lang="en-US" sz="1400" dirty="0">
                <a:latin typeface="Plantagenet Cherokee" pitchFamily="18" charset="0"/>
              </a:rPr>
              <a:t>out, assembly and maintenance of lunar and planetary </a:t>
            </a:r>
            <a:r>
              <a:rPr lang="en-US" sz="1400" dirty="0" smtClean="0">
                <a:latin typeface="Plantagenet Cherokee" pitchFamily="18" charset="0"/>
              </a:rPr>
              <a:t>complexes</a:t>
            </a:r>
          </a:p>
          <a:p>
            <a:pPr marL="223838" indent="-223838" defTabSz="1066800">
              <a:buSzPct val="120000"/>
              <a:buFont typeface="Symbol" pitchFamily="18" charset="2"/>
              <a:buChar char="·"/>
              <a:defRPr/>
            </a:pPr>
            <a:r>
              <a:rPr lang="en-US" sz="1400" dirty="0" smtClean="0">
                <a:latin typeface="Plantagenet Cherokee" pitchFamily="18" charset="0"/>
              </a:rPr>
              <a:t>Production </a:t>
            </a:r>
            <a:r>
              <a:rPr lang="en-US" sz="1400" dirty="0">
                <a:latin typeface="Plantagenet Cherokee" pitchFamily="18" charset="0"/>
              </a:rPr>
              <a:t>of </a:t>
            </a:r>
            <a:r>
              <a:rPr lang="en-US" sz="1400" dirty="0" smtClean="0">
                <a:latin typeface="Plantagenet Cherokee" pitchFamily="18" charset="0"/>
              </a:rPr>
              <a:t>materials</a:t>
            </a:r>
          </a:p>
          <a:p>
            <a:pPr marL="223838" indent="-223838" defTabSz="1066800">
              <a:buSzPct val="120000"/>
              <a:buFont typeface="Symbol" pitchFamily="18" charset="2"/>
              <a:buChar char="·"/>
              <a:defRPr/>
            </a:pPr>
            <a:r>
              <a:rPr lang="en-US" sz="1400" dirty="0" smtClean="0">
                <a:latin typeface="Plantagenet Cherokee" pitchFamily="18" charset="0"/>
              </a:rPr>
              <a:t>Providing of </a:t>
            </a:r>
            <a:r>
              <a:rPr lang="en-US" sz="1400" dirty="0">
                <a:latin typeface="Plantagenet Cherokee" pitchFamily="18" charset="0"/>
              </a:rPr>
              <a:t>the permanent presence of Russia in the near-Earth </a:t>
            </a:r>
            <a:r>
              <a:rPr lang="en-US" sz="1400" dirty="0" smtClean="0">
                <a:latin typeface="Plantagenet Cherokee" pitchFamily="18" charset="0"/>
              </a:rPr>
              <a:t>space</a:t>
            </a:r>
          </a:p>
          <a:p>
            <a:pPr marL="223838" indent="-223838" defTabSz="1066800">
              <a:buSzPct val="120000"/>
              <a:buFont typeface="Symbol" pitchFamily="18" charset="2"/>
              <a:buChar char="·"/>
              <a:defRPr/>
            </a:pPr>
            <a:r>
              <a:rPr lang="en-US" sz="1400" dirty="0" smtClean="0">
                <a:latin typeface="Plantagenet Cherokee" pitchFamily="18" charset="0"/>
              </a:rPr>
              <a:t>Expanding of </a:t>
            </a:r>
            <a:r>
              <a:rPr lang="en-US" sz="1400" dirty="0">
                <a:latin typeface="Plantagenet Cherokee" pitchFamily="18" charset="0"/>
              </a:rPr>
              <a:t>market for space services (including hosting and </a:t>
            </a:r>
            <a:r>
              <a:rPr lang="en-US" sz="1400" dirty="0" smtClean="0">
                <a:latin typeface="Plantagenet Cherokee" pitchFamily="18" charset="0"/>
              </a:rPr>
              <a:t>servicing of  </a:t>
            </a:r>
            <a:r>
              <a:rPr lang="en-US" sz="1400" dirty="0">
                <a:latin typeface="Plantagenet Cherokee" pitchFamily="18" charset="0"/>
              </a:rPr>
              <a:t>space </a:t>
            </a:r>
            <a:r>
              <a:rPr lang="en-US" sz="1400" dirty="0" smtClean="0">
                <a:latin typeface="Plantagenet Cherokee" pitchFamily="18" charset="0"/>
              </a:rPr>
              <a:t>tourists)</a:t>
            </a:r>
            <a:endParaRPr lang="ru-RU" sz="1400" b="1" dirty="0">
              <a:solidFill>
                <a:schemeClr val="accent2">
                  <a:lumMod val="75000"/>
                </a:schemeClr>
              </a:solidFill>
              <a:effectLst>
                <a:outerShdw blurRad="38100" dist="38100" dir="2700000" algn="tl">
                  <a:srgbClr val="C0C0C0"/>
                </a:outerShdw>
              </a:effectLst>
            </a:endParaRPr>
          </a:p>
        </p:txBody>
      </p:sp>
      <p:sp>
        <p:nvSpPr>
          <p:cNvPr id="10" name="Прямоугольник 9"/>
          <p:cNvSpPr/>
          <p:nvPr/>
        </p:nvSpPr>
        <p:spPr>
          <a:xfrm>
            <a:off x="323528" y="4581128"/>
            <a:ext cx="1011815" cy="369332"/>
          </a:xfrm>
          <a:prstGeom prst="rect">
            <a:avLst/>
          </a:prstGeom>
        </p:spPr>
        <p:txBody>
          <a:bodyPr wrap="none">
            <a:spAutoFit/>
          </a:bodyPr>
          <a:lstStyle/>
          <a:p>
            <a:r>
              <a:rPr lang="en-US" dirty="0" smtClean="0"/>
              <a:t>Goals</a:t>
            </a:r>
            <a:r>
              <a:rPr lang="ru-RU" dirty="0" smtClean="0"/>
              <a:t>: </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 descr="AS11-40-5866HR.jpg"/>
          <p:cNvPicPr>
            <a:picLocks noChangeAspect="1"/>
          </p:cNvPicPr>
          <p:nvPr/>
        </p:nvPicPr>
        <p:blipFill>
          <a:blip r:embed="rId2" cstate="print"/>
          <a:srcRect/>
          <a:stretch>
            <a:fillRect/>
          </a:stretch>
        </p:blipFill>
        <p:spPr bwMode="auto">
          <a:xfrm>
            <a:off x="221159" y="1268760"/>
            <a:ext cx="5214937" cy="5259387"/>
          </a:xfrm>
          <a:prstGeom prst="rect">
            <a:avLst/>
          </a:prstGeom>
          <a:noFill/>
          <a:ln w="9525">
            <a:noFill/>
            <a:miter lim="800000"/>
            <a:headEnd/>
            <a:tailEnd/>
          </a:ln>
        </p:spPr>
      </p:pic>
      <p:sp>
        <p:nvSpPr>
          <p:cNvPr id="7" name="Прямоугольник 3"/>
          <p:cNvSpPr>
            <a:spLocks noChangeArrowheads="1"/>
          </p:cNvSpPr>
          <p:nvPr/>
        </p:nvSpPr>
        <p:spPr bwMode="auto">
          <a:xfrm>
            <a:off x="1475656" y="260648"/>
            <a:ext cx="5715000" cy="5232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r>
              <a:rPr lang="en-US" sz="2800" b="1" dirty="0" smtClean="0">
                <a:solidFill>
                  <a:schemeClr val="tx1"/>
                </a:solidFill>
                <a:latin typeface="Plantagenet Cherokee" pitchFamily="18" charset="0"/>
              </a:rPr>
              <a:t>Project Apollo</a:t>
            </a:r>
            <a:r>
              <a:rPr lang="ru-RU" sz="2800" b="1" dirty="0" smtClean="0">
                <a:solidFill>
                  <a:schemeClr val="tx1"/>
                </a:solidFill>
              </a:rPr>
              <a:t>, 1961-1972</a:t>
            </a:r>
            <a:r>
              <a:rPr lang="ru-RU" sz="2800" dirty="0" smtClean="0">
                <a:solidFill>
                  <a:schemeClr val="tx1"/>
                </a:solidFill>
              </a:rPr>
              <a:t> </a:t>
            </a:r>
            <a:endParaRPr lang="ru-RU" sz="2800" dirty="0">
              <a:solidFill>
                <a:schemeClr val="tx1"/>
              </a:solidFill>
            </a:endParaRPr>
          </a:p>
        </p:txBody>
      </p:sp>
      <p:sp>
        <p:nvSpPr>
          <p:cNvPr id="8" name="Прямоугольник 2"/>
          <p:cNvSpPr>
            <a:spLocks noChangeArrowheads="1"/>
          </p:cNvSpPr>
          <p:nvPr/>
        </p:nvSpPr>
        <p:spPr bwMode="auto">
          <a:xfrm>
            <a:off x="5643563" y="2557829"/>
            <a:ext cx="3286125" cy="3970318"/>
          </a:xfrm>
          <a:prstGeom prst="rect">
            <a:avLst/>
          </a:prstGeom>
          <a:noFill/>
          <a:ln w="9525">
            <a:noFill/>
            <a:miter lim="800000"/>
            <a:headEnd/>
            <a:tailEnd/>
          </a:ln>
        </p:spPr>
        <p:txBody>
          <a:bodyPr>
            <a:spAutoFit/>
          </a:bodyPr>
          <a:lstStyle/>
          <a:p>
            <a:pPr algn="ctr"/>
            <a:r>
              <a:rPr lang="en-US" b="1" i="1" dirty="0" smtClean="0">
                <a:solidFill>
                  <a:srgbClr val="FFFFFF"/>
                </a:solidFill>
                <a:latin typeface="Plantagenet Cherokee" pitchFamily="18" charset="0"/>
                <a:cs typeface="Times New Roman" pitchFamily="18" charset="0"/>
              </a:rPr>
              <a:t>Project Apollo met its</a:t>
            </a:r>
            <a:r>
              <a:rPr lang="ru-RU" b="1" i="1" dirty="0" smtClean="0">
                <a:solidFill>
                  <a:srgbClr val="FFFFFF"/>
                </a:solidFill>
                <a:latin typeface="Times New Roman" pitchFamily="18" charset="0"/>
                <a:cs typeface="Times New Roman" pitchFamily="18" charset="0"/>
              </a:rPr>
              <a:t> </a:t>
            </a:r>
            <a:r>
              <a:rPr lang="en-US" b="1" i="1" dirty="0" smtClean="0">
                <a:solidFill>
                  <a:srgbClr val="FFFFFF"/>
                </a:solidFill>
                <a:latin typeface="Plantagenet Cherokee" pitchFamily="18" charset="0"/>
                <a:cs typeface="Times New Roman" pitchFamily="18" charset="0"/>
              </a:rPr>
              <a:t>target</a:t>
            </a:r>
            <a:r>
              <a:rPr lang="ru-RU" b="1" i="1" dirty="0" smtClean="0">
                <a:solidFill>
                  <a:srgbClr val="FFFFFF"/>
                </a:solidFill>
                <a:latin typeface="Times New Roman" pitchFamily="18" charset="0"/>
                <a:cs typeface="Times New Roman" pitchFamily="18" charset="0"/>
              </a:rPr>
              <a:t>,</a:t>
            </a:r>
            <a:r>
              <a:rPr lang="en-US" b="1" i="1" dirty="0" smtClean="0">
                <a:solidFill>
                  <a:srgbClr val="FFFFFF"/>
                </a:solidFill>
                <a:latin typeface="Plantagenet Cherokee" pitchFamily="18" charset="0"/>
                <a:cs typeface="Times New Roman" pitchFamily="18" charset="0"/>
              </a:rPr>
              <a:t> it </a:t>
            </a:r>
            <a:r>
              <a:rPr lang="ru-RU" b="1" i="1" dirty="0" smtClean="0">
                <a:solidFill>
                  <a:srgbClr val="FFFFFF"/>
                </a:solidFill>
                <a:latin typeface="Times New Roman" pitchFamily="18" charset="0"/>
                <a:cs typeface="Times New Roman" pitchFamily="18" charset="0"/>
              </a:rPr>
              <a:t> </a:t>
            </a:r>
            <a:r>
              <a:rPr lang="en-US" b="1" i="1" dirty="0" smtClean="0">
                <a:solidFill>
                  <a:srgbClr val="FFFFFF"/>
                </a:solidFill>
                <a:latin typeface="Plantagenet Cherokee" pitchFamily="18" charset="0"/>
                <a:cs typeface="Times New Roman" pitchFamily="18" charset="0"/>
              </a:rPr>
              <a:t>helped to implement most  of recent technologies into various areas of  technics and economics</a:t>
            </a:r>
            <a:endParaRPr lang="ru-RU" b="1" i="1" dirty="0" smtClean="0">
              <a:solidFill>
                <a:srgbClr val="FFFFFF"/>
              </a:solidFill>
              <a:latin typeface="Times New Roman" pitchFamily="18" charset="0"/>
              <a:cs typeface="Times New Roman" pitchFamily="18" charset="0"/>
            </a:endParaRPr>
          </a:p>
          <a:p>
            <a:pPr algn="ctr"/>
            <a:endParaRPr lang="ru-RU" b="1" i="1" dirty="0" smtClean="0">
              <a:solidFill>
                <a:srgbClr val="FFFFFF"/>
              </a:solidFill>
              <a:latin typeface="Times New Roman" pitchFamily="18" charset="0"/>
              <a:cs typeface="Times New Roman" pitchFamily="18" charset="0"/>
            </a:endParaRPr>
          </a:p>
          <a:p>
            <a:pPr algn="ctr"/>
            <a:r>
              <a:rPr lang="en-US" b="1" i="1" dirty="0" smtClean="0">
                <a:solidFill>
                  <a:srgbClr val="FFFFFF"/>
                </a:solidFill>
                <a:latin typeface="Plantagenet Cherokee" pitchFamily="18" charset="0"/>
                <a:cs typeface="Times New Roman" pitchFamily="18" charset="0"/>
              </a:rPr>
              <a:t>However</a:t>
            </a:r>
            <a:r>
              <a:rPr lang="ru-RU" b="1" i="1" dirty="0" smtClean="0">
                <a:solidFill>
                  <a:srgbClr val="FFFFFF"/>
                </a:solidFill>
                <a:latin typeface="Times New Roman" pitchFamily="18" charset="0"/>
                <a:cs typeface="Times New Roman" pitchFamily="18" charset="0"/>
              </a:rPr>
              <a:t>…</a:t>
            </a:r>
          </a:p>
          <a:p>
            <a:pPr algn="ctr"/>
            <a:endParaRPr lang="ru-RU" b="1" i="1" dirty="0" smtClean="0">
              <a:solidFill>
                <a:srgbClr val="FFFFFF"/>
              </a:solidFill>
              <a:latin typeface="Times New Roman" pitchFamily="18" charset="0"/>
              <a:cs typeface="Times New Roman" pitchFamily="18" charset="0"/>
            </a:endParaRPr>
          </a:p>
          <a:p>
            <a:pPr algn="ctr"/>
            <a:r>
              <a:rPr lang="en-US" b="1" i="1" dirty="0" smtClean="0">
                <a:solidFill>
                  <a:srgbClr val="FFFFFF"/>
                </a:solidFill>
                <a:latin typeface="Plantagenet Cherokee" pitchFamily="18" charset="0"/>
                <a:cs typeface="Times New Roman" pitchFamily="18" charset="0"/>
              </a:rPr>
              <a:t>Project Apollo </a:t>
            </a:r>
            <a:r>
              <a:rPr lang="en-US" b="1" i="1" dirty="0">
                <a:solidFill>
                  <a:srgbClr val="FFFFFF"/>
                </a:solidFill>
                <a:latin typeface="Plantagenet Cherokee" pitchFamily="18" charset="0"/>
                <a:cs typeface="Times New Roman" pitchFamily="18" charset="0"/>
              </a:rPr>
              <a:t>was ahead the time.</a:t>
            </a:r>
            <a:endParaRPr lang="ru-RU" b="1" i="1" dirty="0">
              <a:solidFill>
                <a:srgbClr val="FFFFFF"/>
              </a:solidFill>
              <a:latin typeface="Times New Roman" pitchFamily="18" charset="0"/>
              <a:cs typeface="Times New Roman" pitchFamily="18" charset="0"/>
            </a:endParaRPr>
          </a:p>
          <a:p>
            <a:pPr algn="ctr"/>
            <a:r>
              <a:rPr lang="en-US" b="1" i="1" dirty="0">
                <a:solidFill>
                  <a:srgbClr val="FFFFFF"/>
                </a:solidFill>
                <a:latin typeface="Plantagenet Cherokee" pitchFamily="18" charset="0"/>
                <a:cs typeface="Times New Roman" pitchFamily="18" charset="0"/>
              </a:rPr>
              <a:t>The </a:t>
            </a:r>
            <a:r>
              <a:rPr lang="en-US" b="1" i="1" dirty="0" smtClean="0">
                <a:solidFill>
                  <a:srgbClr val="FFFFFF"/>
                </a:solidFill>
                <a:latin typeface="Plantagenet Cherokee" pitchFamily="18" charset="0"/>
                <a:cs typeface="Times New Roman" pitchFamily="18" charset="0"/>
              </a:rPr>
              <a:t>U.S . couldn`t  provide sufficient logistics for the lunar research and exploration as it was </a:t>
            </a:r>
            <a:r>
              <a:rPr lang="en-US" b="1" i="1" dirty="0">
                <a:solidFill>
                  <a:srgbClr val="FFFFFF"/>
                </a:solidFill>
                <a:latin typeface="Plantagenet Cherokee" pitchFamily="18" charset="0"/>
                <a:cs typeface="Times New Roman" pitchFamily="18" charset="0"/>
              </a:rPr>
              <a:t>originally planned</a:t>
            </a:r>
            <a:endParaRPr lang="ru-RU" b="1" i="1" dirty="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332656"/>
            <a:ext cx="8928992" cy="1938992"/>
          </a:xfrm>
          <a:prstGeom prst="rect">
            <a:avLst/>
          </a:prstGeom>
        </p:spPr>
        <p:txBody>
          <a:bodyPr wrap="square">
            <a:spAutoFit/>
          </a:bodyPr>
          <a:lstStyle/>
          <a:p>
            <a:pPr algn="ctr" eaLnBrk="0" hangingPunct="0">
              <a:spcBef>
                <a:spcPts val="600"/>
              </a:spcBef>
              <a:defRPr/>
            </a:pPr>
            <a:r>
              <a:rPr lang="en-US" sz="2400" dirty="0" smtClean="0">
                <a:latin typeface="Plantagenet Cherokee" pitchFamily="18" charset="0"/>
              </a:rPr>
              <a:t>Last  two decades space flights for basic scientific research, as well as flights to the moon, planets and launch of space observatories has not been realized. However, main scientific enterprises of space industry continued to work and today they are ready to implement their projects.</a:t>
            </a:r>
            <a:endParaRPr lang="ru-RU" sz="2400" b="1" dirty="0" smtClean="0">
              <a:latin typeface="Arial" pitchFamily="34" charset="0"/>
              <a:cs typeface="Arial" pitchFamily="34" charset="0"/>
            </a:endParaRPr>
          </a:p>
        </p:txBody>
      </p:sp>
      <p:pic>
        <p:nvPicPr>
          <p:cNvPr id="6" name="Рисунок 5">
            <a:hlinkClick r:id="rId2"/>
          </p:cNvPr>
          <p:cNvPicPr/>
          <p:nvPr/>
        </p:nvPicPr>
        <p:blipFill>
          <a:blip r:embed="rId3" cstate="print"/>
          <a:srcRect/>
          <a:stretch>
            <a:fillRect/>
          </a:stretch>
        </p:blipFill>
        <p:spPr bwMode="auto">
          <a:xfrm>
            <a:off x="4499992" y="2961482"/>
            <a:ext cx="447933" cy="840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5"/>
          <p:cNvPicPr>
            <a:picLocks noChangeAspect="1" noChangeArrowheads="1"/>
          </p:cNvPicPr>
          <p:nvPr/>
        </p:nvPicPr>
        <p:blipFill>
          <a:blip r:embed="rId4" cstate="print"/>
          <a:srcRect/>
          <a:stretch>
            <a:fillRect/>
          </a:stretch>
        </p:blipFill>
        <p:spPr bwMode="auto">
          <a:xfrm>
            <a:off x="5868144" y="3136930"/>
            <a:ext cx="664781" cy="664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hlinkClick r:id="rId5"/>
          </p:cNvPr>
          <p:cNvPicPr>
            <a:picLocks noChangeAspect="1" noChangeArrowheads="1"/>
          </p:cNvPicPr>
          <p:nvPr/>
        </p:nvPicPr>
        <p:blipFill>
          <a:blip r:embed="rId6" cstate="print"/>
          <a:srcRect/>
          <a:stretch>
            <a:fillRect/>
          </a:stretch>
        </p:blipFill>
        <p:spPr bwMode="auto">
          <a:xfrm>
            <a:off x="2627784" y="3224473"/>
            <a:ext cx="965433" cy="530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9">
            <a:hlinkClick r:id="rId7"/>
          </p:cNvPr>
          <p:cNvPicPr>
            <a:picLocks noChangeAspect="1" noChangeArrowheads="1"/>
          </p:cNvPicPr>
          <p:nvPr/>
        </p:nvPicPr>
        <p:blipFill>
          <a:blip r:embed="rId8" cstate="print"/>
          <a:srcRect/>
          <a:stretch>
            <a:fillRect/>
          </a:stretch>
        </p:blipFill>
        <p:spPr bwMode="auto">
          <a:xfrm>
            <a:off x="1055620" y="3122514"/>
            <a:ext cx="679773" cy="679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a:hlinkClick r:id="rId9"/>
          </p:cNvPr>
          <p:cNvPicPr>
            <a:picLocks noChangeAspect="1" noChangeArrowheads="1"/>
          </p:cNvPicPr>
          <p:nvPr/>
        </p:nvPicPr>
        <p:blipFill>
          <a:blip r:embed="rId10" cstate="print"/>
          <a:srcRect/>
          <a:stretch>
            <a:fillRect/>
          </a:stretch>
        </p:blipFill>
        <p:spPr bwMode="auto">
          <a:xfrm>
            <a:off x="7513819" y="3122514"/>
            <a:ext cx="953101" cy="759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cstate="print"/>
          <a:srcRect/>
          <a:stretch>
            <a:fillRect/>
          </a:stretch>
        </p:blipFill>
        <p:spPr bwMode="auto">
          <a:xfrm>
            <a:off x="107504" y="260648"/>
            <a:ext cx="8568614" cy="6208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466725" y="1270078"/>
            <a:ext cx="8460432" cy="5154535"/>
          </a:xfrm>
          <a:prstGeom prst="rect">
            <a:avLst/>
          </a:prstGeom>
          <a:noFill/>
          <a:ln w="9525">
            <a:noFill/>
            <a:miter lim="800000"/>
            <a:headEnd/>
            <a:tailEnd/>
          </a:ln>
        </p:spPr>
      </p:pic>
      <p:pic>
        <p:nvPicPr>
          <p:cNvPr id="3" name="Picture 7">
            <a:hlinkClick r:id="rId4"/>
          </p:cNvPr>
          <p:cNvPicPr>
            <a:picLocks noChangeAspect="1" noChangeArrowheads="1"/>
          </p:cNvPicPr>
          <p:nvPr/>
        </p:nvPicPr>
        <p:blipFill>
          <a:blip r:embed="rId5" cstate="print"/>
          <a:srcRect/>
          <a:stretch>
            <a:fillRect/>
          </a:stretch>
        </p:blipFill>
        <p:spPr bwMode="auto">
          <a:xfrm>
            <a:off x="683568" y="1535354"/>
            <a:ext cx="965433" cy="530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Прямоугольник 4"/>
          <p:cNvSpPr/>
          <p:nvPr/>
        </p:nvSpPr>
        <p:spPr>
          <a:xfrm>
            <a:off x="2411760" y="188640"/>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r>
              <a:rPr lang="en-US" dirty="0" smtClean="0">
                <a:solidFill>
                  <a:schemeClr val="tx1"/>
                </a:solidFill>
                <a:latin typeface="Plantagenet Cherokee" pitchFamily="18" charset="0"/>
              </a:rPr>
              <a:t>Most realistic concept of </a:t>
            </a:r>
            <a:r>
              <a:rPr lang="ru-RU" dirty="0" smtClean="0">
                <a:solidFill>
                  <a:schemeClr val="tx1"/>
                </a:solidFill>
              </a:rPr>
              <a:t>«</a:t>
            </a:r>
            <a:r>
              <a:rPr lang="en-US" dirty="0" smtClean="0">
                <a:solidFill>
                  <a:schemeClr val="tx1"/>
                </a:solidFill>
                <a:latin typeface="Plantagenet Cherokee" pitchFamily="18" charset="0"/>
              </a:rPr>
              <a:t>return to the Moon</a:t>
            </a:r>
            <a:r>
              <a:rPr lang="ru-RU" dirty="0" smtClean="0">
                <a:solidFill>
                  <a:schemeClr val="tx1"/>
                </a:solidFill>
              </a:rPr>
              <a:t>» </a:t>
            </a:r>
            <a:r>
              <a:rPr lang="en-US" dirty="0" smtClean="0">
                <a:solidFill>
                  <a:schemeClr val="tx1"/>
                </a:solidFill>
                <a:latin typeface="Plantagenet Cherokee" pitchFamily="18" charset="0"/>
              </a:rPr>
              <a:t>includes creation of </a:t>
            </a:r>
            <a:r>
              <a:rPr lang="ru-RU" dirty="0" smtClean="0">
                <a:solidFill>
                  <a:schemeClr val="tx1"/>
                </a:solidFill>
              </a:rPr>
              <a:t> </a:t>
            </a:r>
            <a:r>
              <a:rPr lang="en-US" dirty="0" smtClean="0">
                <a:solidFill>
                  <a:schemeClr val="tx1"/>
                </a:solidFill>
                <a:latin typeface="Plantagenet Cherokee" pitchFamily="18" charset="0"/>
              </a:rPr>
              <a:t>highly robotic lunar base</a:t>
            </a:r>
            <a:endParaRPr lang="ru-RU" dirty="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Solar System</a:t>
            </a:r>
            <a:endParaRPr lang="ru-RU" dirty="0"/>
          </a:p>
        </p:txBody>
      </p:sp>
      <p:pic>
        <p:nvPicPr>
          <p:cNvPr id="49154" name="Picture 2"/>
          <p:cNvPicPr>
            <a:picLocks noChangeAspect="1" noChangeArrowheads="1"/>
          </p:cNvPicPr>
          <p:nvPr/>
        </p:nvPicPr>
        <p:blipFill>
          <a:blip r:embed="rId3" cstate="print"/>
          <a:srcRect/>
          <a:stretch>
            <a:fillRect/>
          </a:stretch>
        </p:blipFill>
        <p:spPr bwMode="auto">
          <a:xfrm>
            <a:off x="4499992" y="2181225"/>
            <a:ext cx="4438650" cy="2495550"/>
          </a:xfrm>
          <a:prstGeom prst="rect">
            <a:avLst/>
          </a:prstGeom>
          <a:noFill/>
          <a:ln w="9525">
            <a:noFill/>
            <a:miter lim="800000"/>
            <a:headEnd/>
            <a:tailEnd/>
          </a:ln>
        </p:spPr>
      </p:pic>
      <p:sp>
        <p:nvSpPr>
          <p:cNvPr id="5" name="Прямоугольник 4"/>
          <p:cNvSpPr/>
          <p:nvPr/>
        </p:nvSpPr>
        <p:spPr>
          <a:xfrm>
            <a:off x="5676629" y="5589240"/>
            <a:ext cx="1955087" cy="369332"/>
          </a:xfrm>
          <a:prstGeom prst="rect">
            <a:avLst/>
          </a:prstGeom>
        </p:spPr>
        <p:txBody>
          <a:bodyPr wrap="none">
            <a:spAutoFit/>
          </a:bodyPr>
          <a:lstStyle/>
          <a:p>
            <a:r>
              <a:rPr lang="en-US" dirty="0" smtClean="0"/>
              <a:t>Venus</a:t>
            </a:r>
            <a:r>
              <a:rPr lang="ru-RU" dirty="0" smtClean="0"/>
              <a:t>–</a:t>
            </a:r>
            <a:r>
              <a:rPr lang="en-US" dirty="0" smtClean="0"/>
              <a:t>D, 2016</a:t>
            </a:r>
            <a:endParaRPr lang="ru-RU" dirty="0"/>
          </a:p>
        </p:txBody>
      </p:sp>
      <p:pic>
        <p:nvPicPr>
          <p:cNvPr id="49155" name="Picture 3"/>
          <p:cNvPicPr>
            <a:picLocks noChangeAspect="1" noChangeArrowheads="1"/>
          </p:cNvPicPr>
          <p:nvPr/>
        </p:nvPicPr>
        <p:blipFill>
          <a:blip r:embed="rId4" cstate="print"/>
          <a:srcRect/>
          <a:stretch>
            <a:fillRect/>
          </a:stretch>
        </p:blipFill>
        <p:spPr bwMode="auto">
          <a:xfrm>
            <a:off x="323528" y="1672691"/>
            <a:ext cx="3600400" cy="3004084"/>
          </a:xfrm>
          <a:prstGeom prst="rect">
            <a:avLst/>
          </a:prstGeom>
          <a:noFill/>
          <a:ln w="9525">
            <a:noFill/>
            <a:miter lim="800000"/>
            <a:headEnd/>
            <a:tailEnd/>
          </a:ln>
        </p:spPr>
      </p:pic>
      <p:sp>
        <p:nvSpPr>
          <p:cNvPr id="7" name="Прямоугольник 6"/>
          <p:cNvSpPr/>
          <p:nvPr/>
        </p:nvSpPr>
        <p:spPr>
          <a:xfrm>
            <a:off x="971600" y="5556974"/>
            <a:ext cx="2567498" cy="369332"/>
          </a:xfrm>
          <a:prstGeom prst="rect">
            <a:avLst/>
          </a:prstGeom>
        </p:spPr>
        <p:txBody>
          <a:bodyPr wrap="none">
            <a:spAutoFit/>
          </a:bodyPr>
          <a:lstStyle/>
          <a:p>
            <a:r>
              <a:rPr lang="en-US" dirty="0" err="1" smtClean="0"/>
              <a:t>Fobos</a:t>
            </a:r>
            <a:r>
              <a:rPr lang="ru-RU" dirty="0" smtClean="0"/>
              <a:t>-</a:t>
            </a:r>
            <a:r>
              <a:rPr lang="en-US" dirty="0" smtClean="0"/>
              <a:t>Ground</a:t>
            </a:r>
            <a:r>
              <a:rPr lang="ru-RU" dirty="0" smtClean="0"/>
              <a:t>,</a:t>
            </a:r>
            <a:r>
              <a:rPr lang="en-US" dirty="0" smtClean="0"/>
              <a:t> 20</a:t>
            </a:r>
            <a:r>
              <a:rPr lang="ru-RU" dirty="0" smtClean="0"/>
              <a:t>12</a:t>
            </a: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E:\SPACE\_WORK\Проекты_W\Обзор_Ж\jupiter_z\Image_024.png"/>
          <p:cNvPicPr>
            <a:picLocks noChangeAspect="1" noChangeArrowheads="1"/>
          </p:cNvPicPr>
          <p:nvPr/>
        </p:nvPicPr>
        <p:blipFill>
          <a:blip r:embed="rId2" cstate="print"/>
          <a:srcRect l="8677" t="22263" r="4549" b="10949"/>
          <a:stretch>
            <a:fillRect/>
          </a:stretch>
        </p:blipFill>
        <p:spPr bwMode="auto">
          <a:xfrm>
            <a:off x="1115616" y="908720"/>
            <a:ext cx="6480720" cy="3456384"/>
          </a:xfrm>
          <a:prstGeom prst="rect">
            <a:avLst/>
          </a:prstGeom>
          <a:noFill/>
        </p:spPr>
      </p:pic>
      <p:sp>
        <p:nvSpPr>
          <p:cNvPr id="4" name="Заголовок 1"/>
          <p:cNvSpPr txBox="1">
            <a:spLocks/>
          </p:cNvSpPr>
          <p:nvPr/>
        </p:nvSpPr>
        <p:spPr bwMode="auto">
          <a:xfrm>
            <a:off x="457200" y="277813"/>
            <a:ext cx="8229600" cy="558899"/>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j-ea"/>
                <a:cs typeface="+mj-cs"/>
              </a:rPr>
              <a:t>Jupiter</a:t>
            </a:r>
            <a:r>
              <a:rPr kumimoji="0" lang="ru-RU"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j-lt"/>
                <a:ea typeface="+mj-ea"/>
                <a:cs typeface="+mj-cs"/>
              </a:rPr>
              <a:t>-</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j-ea"/>
                <a:cs typeface="+mj-cs"/>
              </a:rPr>
              <a:t>Europe</a:t>
            </a:r>
            <a:r>
              <a:rPr kumimoji="0" lang="ru-RU"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j-lt"/>
                <a:ea typeface="+mj-ea"/>
                <a:cs typeface="+mj-cs"/>
              </a:rPr>
              <a:t> (</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j-ea"/>
                <a:cs typeface="+mj-cs"/>
              </a:rPr>
              <a:t>in collaboration with</a:t>
            </a:r>
            <a:r>
              <a:rPr kumimoji="0" lang="ru-RU"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j-lt"/>
                <a:ea typeface="+mj-ea"/>
                <a:cs typeface="+mj-cs"/>
              </a:rPr>
              <a:t> </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j-ea"/>
                <a:cs typeface="+mj-cs"/>
              </a:rPr>
              <a:t>ESA)</a:t>
            </a:r>
            <a:endParaRPr kumimoji="0" lang="ru-RU"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6156176" y="891555"/>
            <a:ext cx="2828925" cy="2562225"/>
          </a:xfrm>
          <a:prstGeom prst="rect">
            <a:avLst/>
          </a:prstGeom>
          <a:noFill/>
          <a:ln w="9525">
            <a:noFill/>
            <a:miter lim="800000"/>
            <a:headEnd/>
            <a:tailEnd/>
          </a:ln>
        </p:spPr>
      </p:pic>
      <p:sp>
        <p:nvSpPr>
          <p:cNvPr id="5120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Verdana" pitchFamily="34" charset="0"/>
                <a:cs typeface="Arial" charset="0"/>
              </a:rPr>
              <a:t/>
            </a:r>
            <a:br>
              <a:rPr kumimoji="0" lang="ru-RU" sz="1800" b="0" i="0" u="none" strike="noStrike" cap="none" normalizeH="0" baseline="0" smtClean="0">
                <a:ln>
                  <a:noFill/>
                </a:ln>
                <a:solidFill>
                  <a:schemeClr val="tx1"/>
                </a:solidFill>
                <a:effectLst/>
                <a:latin typeface="Verdana" pitchFamily="34" charset="0"/>
                <a:cs typeface="Arial" charset="0"/>
              </a:rPr>
            </a:br>
            <a:endParaRPr kumimoji="0" lang="ru-RU" sz="1800" b="0" i="0" u="none" strike="noStrike" cap="none" normalizeH="0" baseline="0" smtClean="0">
              <a:ln>
                <a:noFill/>
              </a:ln>
              <a:solidFill>
                <a:schemeClr val="tx1"/>
              </a:solidFill>
              <a:effectLst/>
              <a:latin typeface="Verdana" pitchFamily="34" charset="0"/>
              <a:cs typeface="Arial" charset="0"/>
            </a:endParaRPr>
          </a:p>
        </p:txBody>
      </p:sp>
      <p:pic>
        <p:nvPicPr>
          <p:cNvPr id="8" name="Picture 2"/>
          <p:cNvPicPr>
            <a:picLocks noChangeAspect="1" noChangeArrowheads="1"/>
          </p:cNvPicPr>
          <p:nvPr/>
        </p:nvPicPr>
        <p:blipFill>
          <a:blip r:embed="rId4" cstate="print"/>
          <a:srcRect/>
          <a:stretch>
            <a:fillRect/>
          </a:stretch>
        </p:blipFill>
        <p:spPr bwMode="auto">
          <a:xfrm>
            <a:off x="6156176" y="3789040"/>
            <a:ext cx="2828925" cy="2114352"/>
          </a:xfrm>
          <a:prstGeom prst="rect">
            <a:avLst/>
          </a:prstGeom>
          <a:noFill/>
          <a:ln w="9525">
            <a:noFill/>
            <a:miter lim="800000"/>
            <a:headEnd/>
            <a:tailEnd/>
          </a:ln>
        </p:spPr>
      </p:pic>
      <p:sp>
        <p:nvSpPr>
          <p:cNvPr id="10" name="Заголовок 1"/>
          <p:cNvSpPr>
            <a:spLocks noGrp="1"/>
          </p:cNvSpPr>
          <p:nvPr>
            <p:ph type="title"/>
          </p:nvPr>
        </p:nvSpPr>
        <p:spPr>
          <a:xfrm>
            <a:off x="529208" y="116632"/>
            <a:ext cx="8229600" cy="774923"/>
          </a:xfrm>
        </p:spPr>
        <p:txBody>
          <a:bodyPr/>
          <a:lstStyle/>
          <a:p>
            <a:r>
              <a:rPr lang="en-US" sz="3600" dirty="0" smtClean="0">
                <a:solidFill>
                  <a:schemeClr val="tx1"/>
                </a:solidFill>
                <a:latin typeface="Plantagenet Cherokee" pitchFamily="18" charset="0"/>
              </a:rPr>
              <a:t>Family of the observatories:</a:t>
            </a:r>
            <a:endParaRPr lang="ru-RU" sz="3600" dirty="0">
              <a:solidFill>
                <a:schemeClr val="tx1"/>
              </a:solidFill>
            </a:endParaRPr>
          </a:p>
        </p:txBody>
      </p:sp>
      <p:sp>
        <p:nvSpPr>
          <p:cNvPr id="11" name="Прямоугольник 10"/>
          <p:cNvSpPr/>
          <p:nvPr/>
        </p:nvSpPr>
        <p:spPr>
          <a:xfrm>
            <a:off x="251520" y="891555"/>
            <a:ext cx="5616624" cy="923330"/>
          </a:xfrm>
          <a:prstGeom prst="rect">
            <a:avLst/>
          </a:prstGeom>
        </p:spPr>
        <p:txBody>
          <a:bodyPr wrap="square">
            <a:spAutoFit/>
          </a:bodyPr>
          <a:lstStyle/>
          <a:p>
            <a:r>
              <a:rPr lang="en-US" b="1" dirty="0" smtClean="0">
                <a:latin typeface="Plantagenet Cherokee" pitchFamily="18" charset="0"/>
              </a:rPr>
              <a:t>Spector -R</a:t>
            </a:r>
            <a:endParaRPr lang="ru-RU" dirty="0" smtClean="0"/>
          </a:p>
          <a:p>
            <a:r>
              <a:rPr lang="en-US" dirty="0" smtClean="0">
                <a:latin typeface="Plantagenet Cherokee" pitchFamily="18" charset="0"/>
              </a:rPr>
              <a:t>International</a:t>
            </a:r>
            <a:r>
              <a:rPr lang="ru-RU" dirty="0" smtClean="0"/>
              <a:t> </a:t>
            </a:r>
            <a:r>
              <a:rPr lang="en-US" dirty="0" smtClean="0">
                <a:latin typeface="Plantagenet Cherokee" pitchFamily="18" charset="0"/>
              </a:rPr>
              <a:t>orbital astrophysical observatory of </a:t>
            </a:r>
            <a:r>
              <a:rPr lang="en-US" dirty="0" err="1" smtClean="0">
                <a:latin typeface="Plantagenet Cherokee" pitchFamily="18" charset="0"/>
              </a:rPr>
              <a:t>Radioastron</a:t>
            </a:r>
            <a:r>
              <a:rPr lang="en-US" dirty="0" smtClean="0">
                <a:latin typeface="Plantagenet Cherokee" pitchFamily="18" charset="0"/>
              </a:rPr>
              <a:t> project</a:t>
            </a:r>
            <a:endParaRPr lang="ru-RU" dirty="0"/>
          </a:p>
        </p:txBody>
      </p:sp>
      <p:sp>
        <p:nvSpPr>
          <p:cNvPr id="12"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Verdana" pitchFamily="34" charset="0"/>
                <a:cs typeface="Arial" charset="0"/>
              </a:rPr>
              <a:t/>
            </a:r>
            <a:br>
              <a:rPr kumimoji="0" lang="ru-RU" sz="1800" b="0" i="0" u="none" strike="noStrike" cap="none" normalizeH="0" baseline="0" smtClean="0">
                <a:ln>
                  <a:noFill/>
                </a:ln>
                <a:solidFill>
                  <a:schemeClr val="tx1"/>
                </a:solidFill>
                <a:effectLst/>
                <a:latin typeface="Verdana" pitchFamily="34" charset="0"/>
                <a:cs typeface="Arial" charset="0"/>
              </a:rPr>
            </a:br>
            <a:endParaRPr kumimoji="0" lang="ru-RU" sz="1800" b="0" i="0" u="none" strike="noStrike" cap="none" normalizeH="0" baseline="0" smtClean="0">
              <a:ln>
                <a:noFill/>
              </a:ln>
              <a:solidFill>
                <a:schemeClr val="tx1"/>
              </a:solidFill>
              <a:effectLst/>
              <a:latin typeface="Verdana" pitchFamily="34" charset="0"/>
              <a:cs typeface="Arial" charset="0"/>
            </a:endParaRPr>
          </a:p>
        </p:txBody>
      </p:sp>
      <p:sp>
        <p:nvSpPr>
          <p:cNvPr id="13" name="Прямоугольник 12"/>
          <p:cNvSpPr/>
          <p:nvPr/>
        </p:nvSpPr>
        <p:spPr>
          <a:xfrm>
            <a:off x="251520" y="3789040"/>
            <a:ext cx="5328592" cy="646331"/>
          </a:xfrm>
          <a:prstGeom prst="rect">
            <a:avLst/>
          </a:prstGeom>
        </p:spPr>
        <p:txBody>
          <a:bodyPr wrap="square">
            <a:spAutoFit/>
          </a:bodyPr>
          <a:lstStyle/>
          <a:p>
            <a:r>
              <a:rPr lang="en-US" b="1" dirty="0">
                <a:latin typeface="Plantagenet Cherokee" pitchFamily="18" charset="0"/>
              </a:rPr>
              <a:t>Spector -UF</a:t>
            </a:r>
            <a:r>
              <a:rPr lang="ru-RU" b="1" dirty="0">
                <a:latin typeface="Plantagenet Cherokee" pitchFamily="18" charset="0"/>
              </a:rPr>
              <a:t/>
            </a:r>
            <a:br>
              <a:rPr lang="ru-RU" b="1" dirty="0">
                <a:latin typeface="Plantagenet Cherokee" pitchFamily="18" charset="0"/>
              </a:rPr>
            </a:br>
            <a:r>
              <a:rPr lang="en-US" b="1" dirty="0">
                <a:latin typeface="Plantagenet Cherokee" pitchFamily="18" charset="0"/>
              </a:rPr>
              <a:t>global cosmic observatory</a:t>
            </a:r>
            <a:endParaRPr lang="ru-RU" b="1" dirty="0">
              <a:latin typeface="Plantagenet Cherokee"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Verdana" pitchFamily="34" charset="0"/>
                <a:cs typeface="Arial" charset="0"/>
              </a:rPr>
              <a:t/>
            </a:r>
            <a:br>
              <a:rPr kumimoji="0" lang="ru-RU" sz="1800" b="0" i="0" u="none" strike="noStrike" cap="none" normalizeH="0" baseline="0" smtClean="0">
                <a:ln>
                  <a:noFill/>
                </a:ln>
                <a:solidFill>
                  <a:schemeClr val="tx1"/>
                </a:solidFill>
                <a:effectLst/>
                <a:latin typeface="Verdana" pitchFamily="34" charset="0"/>
                <a:cs typeface="Arial" charset="0"/>
              </a:rPr>
            </a:br>
            <a:endParaRPr kumimoji="0" lang="ru-RU" sz="1800" b="0" i="0" u="none" strike="noStrike" cap="none" normalizeH="0" baseline="0" smtClean="0">
              <a:ln>
                <a:noFill/>
              </a:ln>
              <a:solidFill>
                <a:schemeClr val="tx1"/>
              </a:solidFill>
              <a:effectLst/>
              <a:latin typeface="Verdana" pitchFamily="34" charset="0"/>
              <a:cs typeface="Arial" charset="0"/>
            </a:endParaRPr>
          </a:p>
        </p:txBody>
      </p:sp>
      <p:pic>
        <p:nvPicPr>
          <p:cNvPr id="55299" name="Picture 3"/>
          <p:cNvPicPr>
            <a:picLocks noChangeAspect="1" noChangeArrowheads="1"/>
          </p:cNvPicPr>
          <p:nvPr/>
        </p:nvPicPr>
        <p:blipFill>
          <a:blip r:embed="rId2" cstate="print"/>
          <a:srcRect/>
          <a:stretch>
            <a:fillRect/>
          </a:stretch>
        </p:blipFill>
        <p:spPr bwMode="auto">
          <a:xfrm>
            <a:off x="5934075" y="476672"/>
            <a:ext cx="2794927" cy="277041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5934074" y="3607039"/>
            <a:ext cx="2794927" cy="3049011"/>
          </a:xfrm>
          <a:prstGeom prst="rect">
            <a:avLst/>
          </a:prstGeom>
          <a:noFill/>
          <a:ln w="9525">
            <a:noFill/>
            <a:miter lim="800000"/>
            <a:headEnd/>
            <a:tailEnd/>
          </a:ln>
        </p:spPr>
      </p:pic>
      <p:sp>
        <p:nvSpPr>
          <p:cNvPr id="7" name="Прямоугольник 6"/>
          <p:cNvSpPr/>
          <p:nvPr/>
        </p:nvSpPr>
        <p:spPr>
          <a:xfrm>
            <a:off x="611560" y="1096308"/>
            <a:ext cx="4176464" cy="1200329"/>
          </a:xfrm>
          <a:prstGeom prst="rect">
            <a:avLst/>
          </a:prstGeom>
        </p:spPr>
        <p:txBody>
          <a:bodyPr wrap="square">
            <a:spAutoFit/>
          </a:bodyPr>
          <a:lstStyle/>
          <a:p>
            <a:r>
              <a:rPr lang="en-US" b="1" dirty="0" err="1">
                <a:latin typeface="Plantagenet Cherokee" pitchFamily="18" charset="0"/>
              </a:rPr>
              <a:t>Milimetron</a:t>
            </a:r>
            <a:r>
              <a:rPr lang="en-US" b="1" dirty="0">
                <a:latin typeface="Plantagenet Cherokee" pitchFamily="18" charset="0"/>
              </a:rPr>
              <a:t> -</a:t>
            </a:r>
            <a:r>
              <a:rPr lang="en-US" dirty="0">
                <a:latin typeface="Plantagenet Cherokee" pitchFamily="18" charset="0"/>
              </a:rPr>
              <a:t/>
            </a:r>
            <a:br>
              <a:rPr lang="en-US" dirty="0">
                <a:latin typeface="Plantagenet Cherokee" pitchFamily="18" charset="0"/>
              </a:rPr>
            </a:br>
            <a:r>
              <a:rPr lang="en-US" dirty="0">
                <a:latin typeface="Plantagenet Cherokee" pitchFamily="18" charset="0"/>
              </a:rPr>
              <a:t>Space complex for radio astronomy research in the millimeter range of the electromagnetic spectrum</a:t>
            </a:r>
            <a:endParaRPr lang="ru-RU" dirty="0"/>
          </a:p>
        </p:txBody>
      </p:sp>
      <p:sp>
        <p:nvSpPr>
          <p:cNvPr id="8" name="Прямоугольник 7"/>
          <p:cNvSpPr/>
          <p:nvPr/>
        </p:nvSpPr>
        <p:spPr>
          <a:xfrm>
            <a:off x="611560" y="4077072"/>
            <a:ext cx="4572000" cy="1200329"/>
          </a:xfrm>
          <a:prstGeom prst="rect">
            <a:avLst/>
          </a:prstGeom>
        </p:spPr>
        <p:txBody>
          <a:bodyPr>
            <a:spAutoFit/>
          </a:bodyPr>
          <a:lstStyle/>
          <a:p>
            <a:r>
              <a:rPr lang="en-US" b="1" dirty="0" smtClean="0">
                <a:latin typeface="Plantagenet Cherokee" pitchFamily="18" charset="0"/>
              </a:rPr>
              <a:t>Project</a:t>
            </a:r>
            <a:r>
              <a:rPr lang="ru-RU" b="1" dirty="0" smtClean="0"/>
              <a:t> </a:t>
            </a:r>
            <a:r>
              <a:rPr lang="en-US" b="1" dirty="0" smtClean="0">
                <a:latin typeface="Plantagenet Cherokee" pitchFamily="18" charset="0"/>
              </a:rPr>
              <a:t>Spector</a:t>
            </a:r>
            <a:r>
              <a:rPr lang="ru-RU" b="1" dirty="0" smtClean="0"/>
              <a:t>-</a:t>
            </a:r>
            <a:r>
              <a:rPr lang="en-US" b="1" dirty="0" smtClean="0">
                <a:latin typeface="Plantagenet Cherokee" pitchFamily="18" charset="0"/>
              </a:rPr>
              <a:t>X-ray</a:t>
            </a:r>
            <a:r>
              <a:rPr lang="ru-RU" b="1" dirty="0" smtClean="0"/>
              <a:t>-</a:t>
            </a:r>
            <a:r>
              <a:rPr lang="en-US" b="1" dirty="0" smtClean="0">
                <a:latin typeface="Plantagenet Cherokee" pitchFamily="18" charset="0"/>
              </a:rPr>
              <a:t>Gamma</a:t>
            </a:r>
            <a:r>
              <a:rPr lang="ru-RU" dirty="0" smtClean="0"/>
              <a:t> </a:t>
            </a:r>
            <a:br>
              <a:rPr lang="ru-RU" dirty="0" smtClean="0"/>
            </a:br>
            <a:r>
              <a:rPr lang="en-US" dirty="0" smtClean="0">
                <a:latin typeface="Plantagenet Cherokee" pitchFamily="18" charset="0"/>
              </a:rPr>
              <a:t>Orbital astrophysical observatory designed </a:t>
            </a:r>
            <a:r>
              <a:rPr lang="en-US" dirty="0">
                <a:latin typeface="Plantagenet Cherokee" pitchFamily="18" charset="0"/>
              </a:rPr>
              <a:t>to study the universe in gamma and X-ray spectral </a:t>
            </a:r>
            <a:r>
              <a:rPr lang="en-US" dirty="0" smtClean="0">
                <a:latin typeface="Plantagenet Cherokee" pitchFamily="18" charset="0"/>
              </a:rPr>
              <a:t>ranges</a:t>
            </a:r>
            <a:r>
              <a:rPr lang="ru-RU" dirty="0" smtClean="0"/>
              <a:t> </a:t>
            </a:r>
            <a:endParaRPr lang="ru-RU"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hlinkClick r:id="rId2"/>
          </p:cNvPr>
          <p:cNvPicPr/>
          <p:nvPr/>
        </p:nvPicPr>
        <p:blipFill>
          <a:blip r:embed="rId3" cstate="print"/>
          <a:srcRect/>
          <a:stretch>
            <a:fillRect/>
          </a:stretch>
        </p:blipFill>
        <p:spPr bwMode="auto">
          <a:xfrm>
            <a:off x="899592" y="3717032"/>
            <a:ext cx="1085356" cy="415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a:hlinkClick r:id="rId4"/>
          </p:cNvPr>
          <p:cNvPicPr/>
          <p:nvPr/>
        </p:nvPicPr>
        <p:blipFill>
          <a:blip r:embed="rId5" cstate="print"/>
          <a:srcRect t="47383"/>
          <a:stretch>
            <a:fillRect/>
          </a:stretch>
        </p:blipFill>
        <p:spPr bwMode="auto">
          <a:xfrm>
            <a:off x="4067944" y="3430174"/>
            <a:ext cx="850807" cy="864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8178" name="Picture 2">
            <a:hlinkClick r:id="rId6"/>
          </p:cNvPr>
          <p:cNvPicPr>
            <a:picLocks noChangeAspect="1" noChangeArrowheads="1"/>
          </p:cNvPicPr>
          <p:nvPr/>
        </p:nvPicPr>
        <p:blipFill>
          <a:blip r:embed="rId7" cstate="print"/>
          <a:srcRect/>
          <a:stretch>
            <a:fillRect/>
          </a:stretch>
        </p:blipFill>
        <p:spPr bwMode="auto">
          <a:xfrm>
            <a:off x="7037269" y="3534552"/>
            <a:ext cx="953101" cy="759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Заголовок 1"/>
          <p:cNvSpPr>
            <a:spLocks noGrp="1"/>
          </p:cNvSpPr>
          <p:nvPr>
            <p:ph type="title"/>
          </p:nvPr>
        </p:nvSpPr>
        <p:spPr>
          <a:xfrm>
            <a:off x="457200" y="548680"/>
            <a:ext cx="8229600" cy="2448272"/>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solidFill>
                  <a:schemeClr val="tx1"/>
                </a:solidFill>
                <a:latin typeface="Plantagenet Cherokee" pitchFamily="18" charset="0"/>
              </a:rPr>
              <a:t>And finally</a:t>
            </a:r>
            <a:r>
              <a:rPr lang="ru-RU" dirty="0" smtClean="0">
                <a:solidFill>
                  <a:schemeClr val="tx1"/>
                </a:solidFill>
              </a:rPr>
              <a:t>– </a:t>
            </a:r>
            <a:r>
              <a:rPr lang="en-US" dirty="0" smtClean="0">
                <a:solidFill>
                  <a:schemeClr val="tx1"/>
                </a:solidFill>
                <a:latin typeface="Plantagenet Cherokee" pitchFamily="18" charset="0"/>
              </a:rPr>
              <a:t>the most </a:t>
            </a:r>
            <a:r>
              <a:rPr lang="en-US" dirty="0" err="1" smtClean="0">
                <a:solidFill>
                  <a:schemeClr val="tx1"/>
                </a:solidFill>
                <a:latin typeface="Plantagenet Cherokee" pitchFamily="18" charset="0"/>
              </a:rPr>
              <a:t>comlex</a:t>
            </a:r>
            <a:r>
              <a:rPr lang="en-US" dirty="0" smtClean="0">
                <a:solidFill>
                  <a:schemeClr val="tx1"/>
                </a:solidFill>
                <a:latin typeface="Plantagenet Cherokee" pitchFamily="18" charset="0"/>
              </a:rPr>
              <a:t> projects</a:t>
            </a:r>
            <a:r>
              <a:rPr lang="ru-RU" dirty="0" smtClean="0">
                <a:solidFill>
                  <a:schemeClr val="tx1"/>
                </a:solidFill>
              </a:rPr>
              <a:t> </a:t>
            </a:r>
            <a:r>
              <a:rPr lang="en-US" dirty="0" smtClean="0">
                <a:solidFill>
                  <a:schemeClr val="tx1"/>
                </a:solidFill>
                <a:latin typeface="Plantagenet Cherokee" pitchFamily="18" charset="0"/>
              </a:rPr>
              <a:t>of our century</a:t>
            </a:r>
            <a:endParaRPr lang="ru-RU"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1475656" y="908720"/>
            <a:ext cx="7283358" cy="4976961"/>
          </a:xfrm>
          <a:prstGeom prst="rect">
            <a:avLst/>
          </a:prstGeom>
          <a:noFill/>
          <a:ln w="9525">
            <a:noFill/>
            <a:miter lim="800000"/>
            <a:headEnd/>
            <a:tailEnd/>
          </a:ln>
        </p:spPr>
      </p:pic>
      <p:pic>
        <p:nvPicPr>
          <p:cNvPr id="4" name="Рисунок 3">
            <a:hlinkClick r:id="rId4"/>
          </p:cNvPr>
          <p:cNvPicPr/>
          <p:nvPr/>
        </p:nvPicPr>
        <p:blipFill>
          <a:blip r:embed="rId5" cstate="print"/>
          <a:srcRect t="47383"/>
          <a:stretch>
            <a:fillRect/>
          </a:stretch>
        </p:blipFill>
        <p:spPr bwMode="auto">
          <a:xfrm>
            <a:off x="251520" y="476672"/>
            <a:ext cx="850807" cy="864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Прямоугольник 4"/>
          <p:cNvSpPr/>
          <p:nvPr/>
        </p:nvSpPr>
        <p:spPr>
          <a:xfrm>
            <a:off x="1475656" y="815226"/>
            <a:ext cx="728335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dirty="0" smtClean="0">
                <a:solidFill>
                  <a:schemeClr val="tx1"/>
                </a:solidFill>
                <a:latin typeface="Plantagenet Cherokee" pitchFamily="18" charset="0"/>
              </a:rPr>
              <a:t>Elements of lunar surface infrastructure</a:t>
            </a:r>
            <a:endParaRPr lang="ru-RU" sz="2800" dirty="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1331640" y="764704"/>
            <a:ext cx="7283358" cy="4976961"/>
          </a:xfrm>
          <a:prstGeom prst="rect">
            <a:avLst/>
          </a:prstGeom>
          <a:noFill/>
          <a:ln w="9525">
            <a:noFill/>
            <a:miter lim="800000"/>
            <a:headEnd/>
            <a:tailEnd/>
          </a:ln>
        </p:spPr>
      </p:pic>
      <p:pic>
        <p:nvPicPr>
          <p:cNvPr id="4" name="Рисунок 3">
            <a:hlinkClick r:id="rId4"/>
          </p:cNvPr>
          <p:cNvPicPr/>
          <p:nvPr/>
        </p:nvPicPr>
        <p:blipFill>
          <a:blip r:embed="rId5" cstate="print"/>
          <a:srcRect t="47383"/>
          <a:stretch>
            <a:fillRect/>
          </a:stretch>
        </p:blipFill>
        <p:spPr bwMode="auto">
          <a:xfrm>
            <a:off x="251520" y="332656"/>
            <a:ext cx="850807" cy="864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Прямоугольник 4"/>
          <p:cNvSpPr/>
          <p:nvPr/>
        </p:nvSpPr>
        <p:spPr>
          <a:xfrm>
            <a:off x="1979712" y="764705"/>
            <a:ext cx="5766515" cy="769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1682750"/>
            <a:r>
              <a:rPr lang="en-US" sz="2400" dirty="0">
                <a:latin typeface="Plantagenet Cherokee" pitchFamily="18" charset="0"/>
              </a:rPr>
              <a:t>Scheme of the Martian </a:t>
            </a:r>
            <a:r>
              <a:rPr lang="en-US" sz="2400" dirty="0" smtClean="0">
                <a:latin typeface="Plantagenet Cherokee" pitchFamily="18" charset="0"/>
              </a:rPr>
              <a:t>piloted expedition</a:t>
            </a:r>
          </a:p>
          <a:p>
            <a:pPr algn="ctr" defTabSz="1682750"/>
            <a:endParaRPr lang="ru-RU"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2" descr="164.jpg"/>
          <p:cNvPicPr>
            <a:picLocks noChangeAspect="1"/>
          </p:cNvPicPr>
          <p:nvPr/>
        </p:nvPicPr>
        <p:blipFill>
          <a:blip r:embed="rId2" cstate="print"/>
          <a:srcRect/>
          <a:stretch>
            <a:fillRect/>
          </a:stretch>
        </p:blipFill>
        <p:spPr bwMode="auto">
          <a:xfrm>
            <a:off x="503684" y="1666165"/>
            <a:ext cx="3924300" cy="3910013"/>
          </a:xfrm>
          <a:prstGeom prst="rect">
            <a:avLst/>
          </a:prstGeom>
          <a:noFill/>
          <a:ln w="9525">
            <a:noFill/>
            <a:miter lim="800000"/>
            <a:headEnd/>
            <a:tailEnd/>
          </a:ln>
        </p:spPr>
      </p:pic>
      <p:sp>
        <p:nvSpPr>
          <p:cNvPr id="8" name="Прямоугольник 4"/>
          <p:cNvSpPr>
            <a:spLocks noChangeArrowheads="1"/>
          </p:cNvSpPr>
          <p:nvPr/>
        </p:nvSpPr>
        <p:spPr bwMode="auto">
          <a:xfrm>
            <a:off x="270761" y="260648"/>
            <a:ext cx="8621719" cy="95410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800" b="1" dirty="0" smtClean="0">
                <a:solidFill>
                  <a:schemeClr val="tx1"/>
                </a:solidFill>
                <a:latin typeface="Plantagenet Cherokee" pitchFamily="18" charset="0"/>
              </a:rPr>
              <a:t>N1-L3 Project mission to the Moon planned by Russia</a:t>
            </a:r>
          </a:p>
          <a:p>
            <a:pPr algn="ctr"/>
            <a:r>
              <a:rPr lang="en-US" sz="2800" b="1" dirty="0">
                <a:solidFill>
                  <a:schemeClr val="tx1"/>
                </a:solidFill>
                <a:latin typeface="Plantagenet Cherokee" pitchFamily="18" charset="0"/>
              </a:rPr>
              <a:t>i</a:t>
            </a:r>
            <a:r>
              <a:rPr lang="en-US" sz="2800" b="1" dirty="0" smtClean="0">
                <a:solidFill>
                  <a:schemeClr val="tx1"/>
                </a:solidFill>
                <a:latin typeface="Plantagenet Cherokee" pitchFamily="18" charset="0"/>
              </a:rPr>
              <a:t>n </a:t>
            </a:r>
            <a:r>
              <a:rPr lang="ru-RU" sz="2800" b="1" dirty="0" smtClean="0">
                <a:solidFill>
                  <a:schemeClr val="tx1"/>
                </a:solidFill>
              </a:rPr>
              <a:t>1964-1974</a:t>
            </a:r>
            <a:endParaRPr lang="ru-RU" sz="2800" b="1" dirty="0">
              <a:solidFill>
                <a:schemeClr val="tx1"/>
              </a:solidFill>
            </a:endParaRPr>
          </a:p>
        </p:txBody>
      </p:sp>
      <p:sp>
        <p:nvSpPr>
          <p:cNvPr id="9" name="Прямоугольник 8"/>
          <p:cNvSpPr/>
          <p:nvPr/>
        </p:nvSpPr>
        <p:spPr>
          <a:xfrm>
            <a:off x="4644008" y="2159858"/>
            <a:ext cx="4283968" cy="3416320"/>
          </a:xfrm>
          <a:prstGeom prst="rect">
            <a:avLst/>
          </a:prstGeom>
        </p:spPr>
        <p:txBody>
          <a:bodyPr wrap="square">
            <a:spAutoFit/>
          </a:bodyPr>
          <a:lstStyle/>
          <a:p>
            <a:r>
              <a:rPr lang="en-US" dirty="0">
                <a:solidFill>
                  <a:srgbClr val="FFFFFF"/>
                </a:solidFill>
                <a:latin typeface="Plantagenet Cherokee" pitchFamily="18" charset="0"/>
              </a:rPr>
              <a:t>Key </a:t>
            </a:r>
            <a:r>
              <a:rPr lang="en-US" dirty="0" smtClean="0">
                <a:solidFill>
                  <a:srgbClr val="FFFFFF"/>
                </a:solidFill>
                <a:latin typeface="Plantagenet Cherokee" pitchFamily="18" charset="0"/>
              </a:rPr>
              <a:t>mistakes:</a:t>
            </a:r>
          </a:p>
          <a:p>
            <a:pPr marL="285750" indent="-285750">
              <a:buFont typeface="Wingdings" pitchFamily="2" charset="2"/>
              <a:buChar char="Ø"/>
            </a:pPr>
            <a:r>
              <a:rPr lang="en-US" dirty="0" smtClean="0">
                <a:solidFill>
                  <a:srgbClr val="FFFFFF"/>
                </a:solidFill>
                <a:latin typeface="Plantagenet Cherokee" pitchFamily="18" charset="0"/>
              </a:rPr>
              <a:t>Delay </a:t>
            </a:r>
            <a:r>
              <a:rPr lang="en-US" dirty="0">
                <a:solidFill>
                  <a:srgbClr val="FFFFFF"/>
                </a:solidFill>
                <a:latin typeface="Plantagenet Cherokee" pitchFamily="18" charset="0"/>
              </a:rPr>
              <a:t>in </a:t>
            </a:r>
            <a:r>
              <a:rPr lang="en-US" dirty="0" smtClean="0">
                <a:solidFill>
                  <a:srgbClr val="FFFFFF"/>
                </a:solidFill>
                <a:latin typeface="Plantagenet Cherokee" pitchFamily="18" charset="0"/>
              </a:rPr>
              <a:t>decision making </a:t>
            </a:r>
            <a:r>
              <a:rPr lang="en-US" dirty="0">
                <a:solidFill>
                  <a:srgbClr val="FFFFFF"/>
                </a:solidFill>
                <a:latin typeface="Plantagenet Cherokee" pitchFamily="18" charset="0"/>
              </a:rPr>
              <a:t>on the project (1964 vs. 1961 - three years </a:t>
            </a:r>
            <a:r>
              <a:rPr lang="en-US" dirty="0" smtClean="0">
                <a:solidFill>
                  <a:srgbClr val="FFFFFF"/>
                </a:solidFill>
                <a:latin typeface="Plantagenet Cherokee" pitchFamily="18" charset="0"/>
              </a:rPr>
              <a:t>are lost);</a:t>
            </a:r>
          </a:p>
          <a:p>
            <a:pPr marL="285750" indent="-285750">
              <a:buFont typeface="Wingdings" pitchFamily="2" charset="2"/>
              <a:buChar char="Ø"/>
            </a:pPr>
            <a:r>
              <a:rPr lang="en-US" dirty="0" smtClean="0">
                <a:solidFill>
                  <a:srgbClr val="FFFFFF"/>
                </a:solidFill>
                <a:latin typeface="Plantagenet Cherokee" pitchFamily="18" charset="0"/>
              </a:rPr>
              <a:t>Possibility for, but in fact even stimulation of competition among the performers at </a:t>
            </a:r>
            <a:r>
              <a:rPr lang="en-US" dirty="0">
                <a:solidFill>
                  <a:srgbClr val="FFFFFF"/>
                </a:solidFill>
                <a:latin typeface="Plantagenet Cherokee" pitchFamily="18" charset="0"/>
              </a:rPr>
              <a:t>the stage of the </a:t>
            </a:r>
            <a:r>
              <a:rPr lang="en-US" dirty="0" smtClean="0">
                <a:solidFill>
                  <a:srgbClr val="FFFFFF"/>
                </a:solidFill>
                <a:latin typeface="Plantagenet Cherokee" pitchFamily="18" charset="0"/>
              </a:rPr>
              <a:t>project;</a:t>
            </a:r>
          </a:p>
          <a:p>
            <a:pPr marL="285750" indent="-285750">
              <a:buFont typeface="Wingdings" pitchFamily="2" charset="2"/>
              <a:buChar char="Ø"/>
            </a:pPr>
            <a:r>
              <a:rPr lang="en-US" dirty="0" smtClean="0">
                <a:solidFill>
                  <a:srgbClr val="FFFFFF"/>
                </a:solidFill>
                <a:latin typeface="Plantagenet Cherokee" pitchFamily="18" charset="0"/>
              </a:rPr>
              <a:t>Failure </a:t>
            </a:r>
            <a:r>
              <a:rPr lang="en-US" dirty="0">
                <a:solidFill>
                  <a:srgbClr val="FFFFFF"/>
                </a:solidFill>
                <a:latin typeface="Plantagenet Cherokee" pitchFamily="18" charset="0"/>
              </a:rPr>
              <a:t>to allocate sufficient funds for </a:t>
            </a:r>
            <a:r>
              <a:rPr lang="en-US" dirty="0" smtClean="0">
                <a:solidFill>
                  <a:srgbClr val="FFFFFF"/>
                </a:solidFill>
                <a:latin typeface="Plantagenet Cherokee" pitchFamily="18" charset="0"/>
              </a:rPr>
              <a:t>tests at the ground;</a:t>
            </a:r>
          </a:p>
          <a:p>
            <a:pPr marL="285750" indent="-285750">
              <a:buFont typeface="Wingdings" pitchFamily="2" charset="2"/>
              <a:buChar char="Ø"/>
            </a:pPr>
            <a:r>
              <a:rPr lang="en-US" dirty="0" smtClean="0">
                <a:solidFill>
                  <a:srgbClr val="FFFFFF"/>
                </a:solidFill>
                <a:latin typeface="Plantagenet Cherokee" pitchFamily="18" charset="0"/>
              </a:rPr>
              <a:t>Failure </a:t>
            </a:r>
            <a:r>
              <a:rPr lang="en-US" dirty="0">
                <a:solidFill>
                  <a:srgbClr val="FFFFFF"/>
                </a:solidFill>
                <a:latin typeface="Plantagenet Cherokee" pitchFamily="18" charset="0"/>
              </a:rPr>
              <a:t>to continue to work and complete the project</a:t>
            </a:r>
            <a:endParaRPr lang="ru-RU" dirty="0">
              <a:solidFill>
                <a:srgbClr val="FFFFFF"/>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cstate="print"/>
          <a:srcRect l="19615" t="2167" r="14917" b="1653"/>
          <a:stretch>
            <a:fillRect/>
          </a:stretch>
        </p:blipFill>
        <p:spPr bwMode="auto">
          <a:xfrm>
            <a:off x="5076056" y="2204864"/>
            <a:ext cx="3857625" cy="4249738"/>
          </a:xfrm>
          <a:prstGeom prst="rect">
            <a:avLst/>
          </a:prstGeom>
          <a:noFill/>
          <a:ln w="9525">
            <a:noFill/>
            <a:miter lim="800000"/>
            <a:headEnd/>
            <a:tailEnd/>
          </a:ln>
          <a:effectLst/>
        </p:spPr>
      </p:pic>
      <p:pic>
        <p:nvPicPr>
          <p:cNvPr id="32" name="Picture 5" descr="tug_yardu_2005_new_2"/>
          <p:cNvPicPr>
            <a:picLocks noChangeAspect="1" noChangeArrowheads="1"/>
          </p:cNvPicPr>
          <p:nvPr/>
        </p:nvPicPr>
        <p:blipFill>
          <a:blip r:embed="rId4" cstate="print"/>
          <a:srcRect/>
          <a:stretch>
            <a:fillRect/>
          </a:stretch>
        </p:blipFill>
        <p:spPr bwMode="auto">
          <a:xfrm>
            <a:off x="236215" y="707826"/>
            <a:ext cx="4695825" cy="3297238"/>
          </a:xfrm>
          <a:prstGeom prst="rect">
            <a:avLst/>
          </a:prstGeom>
          <a:noFill/>
          <a:ln w="9525">
            <a:noFill/>
            <a:miter lim="800000"/>
            <a:headEnd/>
            <a:tailEnd/>
          </a:ln>
        </p:spPr>
      </p:pic>
      <p:cxnSp>
        <p:nvCxnSpPr>
          <p:cNvPr id="34" name="Прямая со стрелкой 33"/>
          <p:cNvCxnSpPr/>
          <p:nvPr/>
        </p:nvCxnSpPr>
        <p:spPr>
          <a:xfrm>
            <a:off x="4644008" y="1484784"/>
            <a:ext cx="1440160" cy="1008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 Box 3"/>
          <p:cNvSpPr txBox="1">
            <a:spLocks noChangeArrowheads="1"/>
          </p:cNvSpPr>
          <p:nvPr/>
        </p:nvSpPr>
        <p:spPr bwMode="auto">
          <a:xfrm>
            <a:off x="1907704" y="180975"/>
            <a:ext cx="7025977" cy="320675"/>
          </a:xfrm>
          <a:prstGeom prst="rect">
            <a:avLst/>
          </a:prstGeom>
          <a:noFill/>
          <a:ln w="9525">
            <a:noFill/>
            <a:miter lim="800000"/>
            <a:headEnd/>
            <a:tailEnd/>
          </a:ln>
          <a:effectLst/>
        </p:spPr>
        <p:txBody>
          <a:bodyPr wrap="square" lIns="0" tIns="0" rIns="0" bIns="0">
            <a:spAutoFit/>
          </a:bodyPr>
          <a:lstStyle/>
          <a:p>
            <a:pPr algn="ctr" defTabSz="1682750"/>
            <a:endParaRPr lang="ru-RU" sz="2100" dirty="0"/>
          </a:p>
        </p:txBody>
      </p:sp>
      <p:pic>
        <p:nvPicPr>
          <p:cNvPr id="37" name="Рисунок 36">
            <a:hlinkClick r:id="rId5"/>
          </p:cNvPr>
          <p:cNvPicPr/>
          <p:nvPr/>
        </p:nvPicPr>
        <p:blipFill>
          <a:blip r:embed="rId6" cstate="print"/>
          <a:srcRect/>
          <a:stretch>
            <a:fillRect/>
          </a:stretch>
        </p:blipFill>
        <p:spPr bwMode="auto">
          <a:xfrm>
            <a:off x="539552" y="836712"/>
            <a:ext cx="1085356" cy="415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 Box 3"/>
          <p:cNvSpPr txBox="1">
            <a:spLocks noChangeArrowheads="1"/>
          </p:cNvSpPr>
          <p:nvPr/>
        </p:nvSpPr>
        <p:spPr bwMode="auto">
          <a:xfrm>
            <a:off x="107504" y="180975"/>
            <a:ext cx="8826177" cy="43088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lgn="ctr" defTabSz="1682750"/>
            <a:r>
              <a:rPr lang="en-US" sz="2800" dirty="0">
                <a:solidFill>
                  <a:schemeClr val="tx1"/>
                </a:solidFill>
                <a:latin typeface="Plantagenet Cherokee" pitchFamily="18" charset="0"/>
              </a:rPr>
              <a:t>Interplanetary expeditionary </a:t>
            </a:r>
            <a:r>
              <a:rPr lang="en-US" sz="2800" dirty="0" smtClean="0">
                <a:solidFill>
                  <a:schemeClr val="tx1"/>
                </a:solidFill>
                <a:latin typeface="Plantagenet Cherokee" pitchFamily="18" charset="0"/>
              </a:rPr>
              <a:t>complex</a:t>
            </a:r>
            <a:endParaRPr lang="ru-RU" sz="2800" dirty="0">
              <a:solidFill>
                <a:schemeClr val="tx1"/>
              </a:solidFill>
            </a:endParaRPr>
          </a:p>
        </p:txBody>
      </p:sp>
      <p:sp>
        <p:nvSpPr>
          <p:cNvPr id="9" name="Text Box 25"/>
          <p:cNvSpPr txBox="1">
            <a:spLocks noChangeArrowheads="1"/>
          </p:cNvSpPr>
          <p:nvPr/>
        </p:nvSpPr>
        <p:spPr bwMode="auto">
          <a:xfrm>
            <a:off x="236215" y="4177159"/>
            <a:ext cx="4695825" cy="2277443"/>
          </a:xfrm>
          <a:prstGeom prst="rect">
            <a:avLst/>
          </a:prstGeom>
          <a:noFill/>
          <a:ln w="9525">
            <a:noFill/>
            <a:miter lim="800000"/>
            <a:headEnd/>
            <a:tailEnd/>
          </a:ln>
        </p:spPr>
        <p:txBody>
          <a:bodyPr/>
          <a:lstStyle/>
          <a:p>
            <a:pPr defTabSz="995363">
              <a:lnSpc>
                <a:spcPct val="140000"/>
              </a:lnSpc>
              <a:tabLst>
                <a:tab pos="4486275" algn="l"/>
              </a:tabLst>
            </a:pPr>
            <a:r>
              <a:rPr lang="en-US" sz="1000" dirty="0"/>
              <a:t>The initial mass. . . . . . . . . . . . . . . . . . . . </a:t>
            </a:r>
            <a:r>
              <a:rPr lang="en-US" sz="1000" dirty="0" smtClean="0"/>
              <a:t>500 </a:t>
            </a:r>
            <a:r>
              <a:rPr lang="en-US" sz="1000" dirty="0"/>
              <a:t>tons</a:t>
            </a:r>
            <a:br>
              <a:rPr lang="en-US" sz="1000" dirty="0"/>
            </a:br>
            <a:r>
              <a:rPr lang="en-US" sz="1000" dirty="0"/>
              <a:t>Capacity of nuclear power. . . . . . . . . . . . </a:t>
            </a:r>
            <a:r>
              <a:rPr lang="en-US" sz="1000" dirty="0" smtClean="0"/>
              <a:t>.24 </a:t>
            </a:r>
            <a:r>
              <a:rPr lang="en-US" sz="1000" dirty="0"/>
              <a:t>MW</a:t>
            </a:r>
            <a:br>
              <a:rPr lang="en-US" sz="1000" dirty="0"/>
            </a:br>
            <a:r>
              <a:rPr lang="en-US" sz="1000" dirty="0"/>
              <a:t>Mass of payload. . . . . . . . . . . . . . . . . . . </a:t>
            </a:r>
            <a:r>
              <a:rPr lang="en-US" sz="1000" dirty="0" smtClean="0"/>
              <a:t>.120 </a:t>
            </a:r>
            <a:r>
              <a:rPr lang="en-US" sz="1000" dirty="0"/>
              <a:t>t</a:t>
            </a:r>
            <a:br>
              <a:rPr lang="en-US" sz="1000" dirty="0"/>
            </a:br>
            <a:r>
              <a:rPr lang="en-US" sz="1000" dirty="0"/>
              <a:t>The specific impulse electric propulsion. . . </a:t>
            </a:r>
            <a:r>
              <a:rPr lang="en-US" sz="1000" dirty="0" smtClean="0"/>
              <a:t>5000 </a:t>
            </a:r>
            <a:r>
              <a:rPr lang="en-US" sz="1000" dirty="0"/>
              <a:t>- 9000 with</a:t>
            </a:r>
            <a:br>
              <a:rPr lang="en-US" sz="1000" dirty="0"/>
            </a:br>
            <a:r>
              <a:rPr lang="en-US" sz="1000" dirty="0"/>
              <a:t>Thrust propulsion system. . . . . . . . . . . . . </a:t>
            </a:r>
            <a:r>
              <a:rPr lang="en-US" sz="1000" dirty="0" smtClean="0"/>
              <a:t>50 </a:t>
            </a:r>
            <a:r>
              <a:rPr lang="en-US" sz="1000" dirty="0"/>
              <a:t>kg</a:t>
            </a:r>
            <a:br>
              <a:rPr lang="en-US" sz="1000" dirty="0"/>
            </a:br>
            <a:r>
              <a:rPr lang="en-US" sz="1000" dirty="0"/>
              <a:t>Cruising the working fluid. . . . . . . . . . . . . </a:t>
            </a:r>
            <a:r>
              <a:rPr lang="en-US" sz="1000" dirty="0" smtClean="0"/>
              <a:t>260 </a:t>
            </a:r>
            <a:r>
              <a:rPr lang="en-US" sz="1000" dirty="0"/>
              <a:t>t</a:t>
            </a:r>
            <a:br>
              <a:rPr lang="en-US" sz="1000" dirty="0"/>
            </a:br>
            <a:r>
              <a:rPr lang="en-US" sz="1000" dirty="0"/>
              <a:t>Crew. . . . . . . . . . . . . . . . . . . . . . . . . . . </a:t>
            </a:r>
            <a:r>
              <a:rPr lang="en-US" sz="1000" dirty="0" smtClean="0"/>
              <a:t>.</a:t>
            </a:r>
            <a:r>
              <a:rPr lang="en-US" sz="1000" dirty="0"/>
              <a:t>4 - 6 persons.</a:t>
            </a:r>
            <a:br>
              <a:rPr lang="en-US" sz="1000" dirty="0"/>
            </a:br>
            <a:r>
              <a:rPr lang="en-US" sz="1000" dirty="0"/>
              <a:t>Resource. . . . . . . . . . . . . . . . . . . . . . . . </a:t>
            </a:r>
            <a:r>
              <a:rPr lang="en-US" sz="1000" dirty="0" smtClean="0"/>
              <a:t>.15 </a:t>
            </a:r>
            <a:r>
              <a:rPr lang="en-US" sz="1000" dirty="0"/>
              <a:t>years</a:t>
            </a:r>
            <a:endParaRPr lang="ru-RU" sz="1000" b="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96752"/>
            <a:ext cx="8712968" cy="369332"/>
          </a:xfrm>
          <a:prstGeom prst="rect">
            <a:avLst/>
          </a:prstGeom>
        </p:spPr>
        <p:txBody>
          <a:bodyPr wrap="square">
            <a:spAutoFit/>
          </a:bodyPr>
          <a:lstStyle/>
          <a:p>
            <a:endParaRPr lang="ru-RU" dirty="0"/>
          </a:p>
        </p:txBody>
      </p:sp>
      <p:sp>
        <p:nvSpPr>
          <p:cNvPr id="5" name="Прямоугольник 4"/>
          <p:cNvSpPr/>
          <p:nvPr/>
        </p:nvSpPr>
        <p:spPr>
          <a:xfrm>
            <a:off x="251520" y="1566084"/>
            <a:ext cx="8712968" cy="2862322"/>
          </a:xfrm>
          <a:prstGeom prst="rect">
            <a:avLst/>
          </a:prstGeom>
        </p:spPr>
        <p:txBody>
          <a:bodyPr wrap="square">
            <a:spAutoFit/>
          </a:bodyPr>
          <a:lstStyle/>
          <a:p>
            <a:r>
              <a:rPr lang="en-US" dirty="0" smtClean="0">
                <a:latin typeface="Plantagenet Cherokee" pitchFamily="18" charset="0"/>
              </a:rPr>
              <a:t>Russia has all prerequisites </a:t>
            </a:r>
            <a:r>
              <a:rPr lang="en-US" dirty="0">
                <a:latin typeface="Plantagenet Cherokee" pitchFamily="18" charset="0"/>
              </a:rPr>
              <a:t>for solving </a:t>
            </a:r>
            <a:r>
              <a:rPr lang="en-US" dirty="0" smtClean="0">
                <a:latin typeface="Plantagenet Cherokee" pitchFamily="18" charset="0"/>
              </a:rPr>
              <a:t>the objectives:</a:t>
            </a:r>
            <a:r>
              <a:rPr lang="en-US" dirty="0">
                <a:latin typeface="Plantagenet Cherokee" pitchFamily="18" charset="0"/>
              </a:rPr>
              <a:t/>
            </a:r>
            <a:br>
              <a:rPr lang="en-US" dirty="0">
                <a:latin typeface="Plantagenet Cherokee" pitchFamily="18" charset="0"/>
              </a:rPr>
            </a:br>
            <a:r>
              <a:rPr lang="en-US" dirty="0">
                <a:latin typeface="Plantagenet Cherokee" pitchFamily="18" charset="0"/>
              </a:rPr>
              <a:t>- </a:t>
            </a:r>
            <a:r>
              <a:rPr lang="en-US" dirty="0" smtClean="0">
                <a:latin typeface="Plantagenet Cherokee" pitchFamily="18" charset="0"/>
              </a:rPr>
              <a:t>natural resources (the volume </a:t>
            </a:r>
            <a:r>
              <a:rPr lang="en-US" dirty="0">
                <a:latin typeface="Plantagenet Cherokee" pitchFamily="18" charset="0"/>
              </a:rPr>
              <a:t>and variety of </a:t>
            </a:r>
            <a:r>
              <a:rPr lang="en-US" dirty="0" smtClean="0">
                <a:latin typeface="Plantagenet Cherokee" pitchFamily="18" charset="0"/>
              </a:rPr>
              <a:t>the resources is  the richest in the world);</a:t>
            </a:r>
            <a:r>
              <a:rPr lang="en-US" dirty="0">
                <a:latin typeface="Plantagenet Cherokee" pitchFamily="18" charset="0"/>
              </a:rPr>
              <a:t/>
            </a:r>
            <a:br>
              <a:rPr lang="en-US" dirty="0">
                <a:latin typeface="Plantagenet Cherokee" pitchFamily="18" charset="0"/>
              </a:rPr>
            </a:br>
            <a:r>
              <a:rPr lang="en-US" dirty="0">
                <a:latin typeface="Plantagenet Cherokee" pitchFamily="18" charset="0"/>
              </a:rPr>
              <a:t>- </a:t>
            </a:r>
            <a:r>
              <a:rPr lang="en-US" dirty="0" smtClean="0">
                <a:latin typeface="Plantagenet Cherokee" pitchFamily="18" charset="0"/>
              </a:rPr>
              <a:t>experience </a:t>
            </a:r>
            <a:r>
              <a:rPr lang="en-US" dirty="0">
                <a:latin typeface="Plantagenet Cherokee" pitchFamily="18" charset="0"/>
              </a:rPr>
              <a:t>of space </a:t>
            </a:r>
            <a:r>
              <a:rPr lang="en-US" dirty="0" smtClean="0">
                <a:latin typeface="Plantagenet Cherokee" pitchFamily="18" charset="0"/>
              </a:rPr>
              <a:t>activities (extensive </a:t>
            </a:r>
            <a:r>
              <a:rPr lang="en-US" dirty="0">
                <a:latin typeface="Plantagenet Cherokee" pitchFamily="18" charset="0"/>
              </a:rPr>
              <a:t>negative </a:t>
            </a:r>
            <a:r>
              <a:rPr lang="en-US" dirty="0" smtClean="0">
                <a:latin typeface="Plantagenet Cherokee" pitchFamily="18" charset="0"/>
              </a:rPr>
              <a:t>experience is also important);</a:t>
            </a:r>
            <a:r>
              <a:rPr lang="en-US" dirty="0">
                <a:latin typeface="Plantagenet Cherokee" pitchFamily="18" charset="0"/>
              </a:rPr>
              <a:t/>
            </a:r>
            <a:br>
              <a:rPr lang="en-US" dirty="0">
                <a:latin typeface="Plantagenet Cherokee" pitchFamily="18" charset="0"/>
              </a:rPr>
            </a:br>
            <a:r>
              <a:rPr lang="en-US" dirty="0">
                <a:latin typeface="Plantagenet Cherokee" pitchFamily="18" charset="0"/>
              </a:rPr>
              <a:t>- </a:t>
            </a:r>
            <a:r>
              <a:rPr lang="en-US" dirty="0" smtClean="0">
                <a:latin typeface="Plantagenet Cherokee" pitchFamily="18" charset="0"/>
              </a:rPr>
              <a:t>space </a:t>
            </a:r>
            <a:r>
              <a:rPr lang="en-US" dirty="0">
                <a:latin typeface="Plantagenet Cherokee" pitchFamily="18" charset="0"/>
              </a:rPr>
              <a:t>infrastructure that can </a:t>
            </a:r>
            <a:r>
              <a:rPr lang="en-US" dirty="0" smtClean="0">
                <a:latin typeface="Plantagenet Cherokee" pitchFamily="18" charset="0"/>
              </a:rPr>
              <a:t>provide an </a:t>
            </a:r>
            <a:r>
              <a:rPr lang="en-US" dirty="0">
                <a:latin typeface="Plantagenet Cherokee" pitchFamily="18" charset="0"/>
              </a:rPr>
              <a:t>implementation of any reasonable </a:t>
            </a:r>
            <a:r>
              <a:rPr lang="en-US" dirty="0" smtClean="0">
                <a:latin typeface="Plantagenet Cherokee" pitchFamily="18" charset="0"/>
              </a:rPr>
              <a:t>proposition;</a:t>
            </a:r>
            <a:r>
              <a:rPr lang="en-US" dirty="0">
                <a:latin typeface="Plantagenet Cherokee" pitchFamily="18" charset="0"/>
              </a:rPr>
              <a:t/>
            </a:r>
            <a:br>
              <a:rPr lang="en-US" dirty="0">
                <a:latin typeface="Plantagenet Cherokee" pitchFamily="18" charset="0"/>
              </a:rPr>
            </a:br>
            <a:r>
              <a:rPr lang="en-US" dirty="0">
                <a:latin typeface="Plantagenet Cherokee" pitchFamily="18" charset="0"/>
              </a:rPr>
              <a:t>- </a:t>
            </a:r>
            <a:r>
              <a:rPr lang="en-US" dirty="0" smtClean="0">
                <a:latin typeface="Plantagenet Cherokee" pitchFamily="18" charset="0"/>
              </a:rPr>
              <a:t>space and rocket industry (physical </a:t>
            </a:r>
            <a:r>
              <a:rPr lang="en-US" dirty="0">
                <a:latin typeface="Plantagenet Cherokee" pitchFamily="18" charset="0"/>
              </a:rPr>
              <a:t>volume of production occupies first place in the </a:t>
            </a:r>
            <a:r>
              <a:rPr lang="en-US" dirty="0" smtClean="0">
                <a:latin typeface="Plantagenet Cherokee" pitchFamily="18" charset="0"/>
              </a:rPr>
              <a:t>world);</a:t>
            </a:r>
            <a:r>
              <a:rPr lang="en-US" dirty="0">
                <a:latin typeface="Plantagenet Cherokee" pitchFamily="18" charset="0"/>
              </a:rPr>
              <a:t/>
            </a:r>
            <a:br>
              <a:rPr lang="en-US" dirty="0">
                <a:latin typeface="Plantagenet Cherokee" pitchFamily="18" charset="0"/>
              </a:rPr>
            </a:br>
            <a:r>
              <a:rPr lang="en-US" dirty="0">
                <a:latin typeface="Plantagenet Cherokee" pitchFamily="18" charset="0"/>
              </a:rPr>
              <a:t>- </a:t>
            </a:r>
            <a:r>
              <a:rPr lang="en-US" dirty="0" smtClean="0">
                <a:latin typeface="Plantagenet Cherokee" pitchFamily="18" charset="0"/>
              </a:rPr>
              <a:t>specialists who are </a:t>
            </a:r>
            <a:r>
              <a:rPr lang="en-US" dirty="0">
                <a:latin typeface="Plantagenet Cherokee" pitchFamily="18" charset="0"/>
              </a:rPr>
              <a:t>capable </a:t>
            </a:r>
            <a:r>
              <a:rPr lang="en-US" dirty="0" smtClean="0">
                <a:latin typeface="Plantagenet Cherokee" pitchFamily="18" charset="0"/>
              </a:rPr>
              <a:t>to  solve </a:t>
            </a:r>
            <a:r>
              <a:rPr lang="en-US" dirty="0">
                <a:latin typeface="Plantagenet Cherokee" pitchFamily="18" charset="0"/>
              </a:rPr>
              <a:t>any modern </a:t>
            </a:r>
            <a:r>
              <a:rPr lang="en-US" dirty="0" smtClean="0">
                <a:latin typeface="Plantagenet Cherokee" pitchFamily="18" charset="0"/>
              </a:rPr>
              <a:t>goal;</a:t>
            </a:r>
            <a:r>
              <a:rPr lang="en-US" dirty="0">
                <a:latin typeface="Plantagenet Cherokee" pitchFamily="18" charset="0"/>
              </a:rPr>
              <a:t/>
            </a:r>
            <a:br>
              <a:rPr lang="en-US" dirty="0">
                <a:latin typeface="Plantagenet Cherokee" pitchFamily="18" charset="0"/>
              </a:rPr>
            </a:br>
            <a:r>
              <a:rPr lang="en-US" dirty="0">
                <a:latin typeface="Plantagenet Cherokee" pitchFamily="18" charset="0"/>
              </a:rPr>
              <a:t>- </a:t>
            </a:r>
            <a:r>
              <a:rPr lang="en-US" dirty="0" smtClean="0">
                <a:latin typeface="Plantagenet Cherokee" pitchFamily="18" charset="0"/>
              </a:rPr>
              <a:t>general support from society side </a:t>
            </a:r>
            <a:r>
              <a:rPr lang="en-US" dirty="0">
                <a:latin typeface="Plantagenet Cherokee" pitchFamily="18" charset="0"/>
              </a:rPr>
              <a:t>to solve </a:t>
            </a:r>
            <a:r>
              <a:rPr lang="en-US" dirty="0" smtClean="0">
                <a:latin typeface="Plantagenet Cherokee" pitchFamily="18" charset="0"/>
              </a:rPr>
              <a:t>any objective in the sphere</a:t>
            </a:r>
            <a:endParaRPr lang="ru-RU" dirty="0"/>
          </a:p>
        </p:txBody>
      </p:sp>
      <p:sp>
        <p:nvSpPr>
          <p:cNvPr id="6" name="Прямоугольник 5"/>
          <p:cNvSpPr/>
          <p:nvPr/>
        </p:nvSpPr>
        <p:spPr>
          <a:xfrm>
            <a:off x="107504" y="260648"/>
            <a:ext cx="8928992"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indent="457200" algn="ctr" eaLnBrk="0" hangingPunct="0"/>
            <a:r>
              <a:rPr lang="en-US" sz="2400" dirty="0" smtClean="0" bmk="_Hlk295978071">
                <a:solidFill>
                  <a:srgbClr val="000000"/>
                </a:solidFill>
                <a:latin typeface="Plantagenet Cherokee" pitchFamily="18" charset="0"/>
                <a:ea typeface="Calibri" pitchFamily="34" charset="0"/>
                <a:cs typeface="Arial" pitchFamily="34" charset="0"/>
              </a:rPr>
              <a:t>Some of the described briefly projects can be considered as fantastic..</a:t>
            </a:r>
            <a:r>
              <a:rPr lang="ru-RU" sz="2400" dirty="0" smtClean="0" bmk="_Hlk295978071">
                <a:solidFill>
                  <a:srgbClr val="000000"/>
                </a:solidFill>
                <a:latin typeface="Times New Roman" pitchFamily="18" charset="0"/>
                <a:ea typeface="Calibri" pitchFamily="34" charset="0"/>
                <a:cs typeface="Arial" pitchFamily="34" charset="0"/>
              </a:rPr>
              <a:t>. </a:t>
            </a:r>
            <a:r>
              <a:rPr lang="en-US" sz="2400" b="1" dirty="0" smtClean="0" bmk="_Hlk295978071">
                <a:solidFill>
                  <a:srgbClr val="000000"/>
                </a:solidFill>
                <a:latin typeface="Plantagenet Cherokee" pitchFamily="18" charset="0"/>
                <a:ea typeface="Calibri" pitchFamily="34" charset="0"/>
                <a:cs typeface="Arial" pitchFamily="34" charset="0"/>
              </a:rPr>
              <a:t>However</a:t>
            </a:r>
            <a:r>
              <a:rPr lang="ru-RU" sz="2400" b="1" dirty="0" smtClean="0" bmk="_Hlk295978071">
                <a:solidFill>
                  <a:srgbClr val="000000"/>
                </a:solidFill>
                <a:latin typeface="Times New Roman" pitchFamily="18" charset="0"/>
                <a:ea typeface="Calibri" pitchFamily="34" charset="0"/>
                <a:cs typeface="Arial" pitchFamily="34" charset="0"/>
              </a:rPr>
              <a:t>…</a:t>
            </a:r>
            <a:endParaRPr lang="ru-RU" sz="2400" dirty="0" smtClean="0">
              <a:solidFill>
                <a:srgbClr val="000000"/>
              </a:solidFill>
              <a:cs typeface="Arial" pitchFamily="34" charset="0"/>
            </a:endParaRPr>
          </a:p>
        </p:txBody>
      </p:sp>
      <p:sp>
        <p:nvSpPr>
          <p:cNvPr id="7" name="Прямоугольник 6"/>
          <p:cNvSpPr/>
          <p:nvPr/>
        </p:nvSpPr>
        <p:spPr>
          <a:xfrm>
            <a:off x="107504" y="5085184"/>
            <a:ext cx="8856984"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indent="457200" algn="ctr" eaLnBrk="0" hangingPunct="0"/>
            <a:r>
              <a:rPr lang="en-US" sz="2000" dirty="0" smtClean="0">
                <a:solidFill>
                  <a:srgbClr val="000000"/>
                </a:solidFill>
                <a:latin typeface="Plantagenet Cherokee" pitchFamily="18" charset="0"/>
              </a:rPr>
              <a:t>Cluster COSMOS created in </a:t>
            </a:r>
            <a:r>
              <a:rPr lang="en-US" sz="2000" dirty="0" err="1" smtClean="0">
                <a:solidFill>
                  <a:srgbClr val="000000"/>
                </a:solidFill>
                <a:latin typeface="Plantagenet Cherokee" pitchFamily="18" charset="0"/>
              </a:rPr>
              <a:t>Skolkovo</a:t>
            </a:r>
            <a:r>
              <a:rPr lang="en-US" sz="2000" dirty="0" smtClean="0">
                <a:solidFill>
                  <a:srgbClr val="000000"/>
                </a:solidFill>
                <a:latin typeface="Plantagenet Cherokee" pitchFamily="18" charset="0"/>
              </a:rPr>
              <a:t> Innovation Center</a:t>
            </a:r>
            <a:r>
              <a:rPr lang="en-US" sz="2000" dirty="0">
                <a:solidFill>
                  <a:srgbClr val="000000"/>
                </a:solidFill>
                <a:latin typeface="Plantagenet Cherokee" pitchFamily="18" charset="0"/>
              </a:rPr>
              <a:t> </a:t>
            </a:r>
            <a:r>
              <a:rPr lang="en-US" sz="2000" dirty="0" smtClean="0">
                <a:solidFill>
                  <a:srgbClr val="000000"/>
                </a:solidFill>
                <a:latin typeface="Plantagenet Cherokee" pitchFamily="18" charset="0"/>
              </a:rPr>
              <a:t>shall contribute in perspective  development of Russian aeronautics</a:t>
            </a:r>
          </a:p>
          <a:p>
            <a:pPr lvl="0" indent="457200" algn="ctr" eaLnBrk="0" hangingPunct="0"/>
            <a:r>
              <a:rPr lang="ru-RU" sz="2000" dirty="0" smtClean="0" bmk="_Hlk295978071">
                <a:solidFill>
                  <a:srgbClr val="000000"/>
                </a:solidFill>
                <a:latin typeface="Times New Roman" pitchFamily="18" charset="0"/>
                <a:ea typeface="Calibri" pitchFamily="34" charset="0"/>
                <a:cs typeface="Arial" pitchFamily="34" charset="0"/>
              </a:rPr>
              <a:t> </a:t>
            </a:r>
            <a:endParaRPr lang="ru-RU" sz="1200" dirty="0" smtClean="0">
              <a:solidFill>
                <a:srgbClr val="000000"/>
              </a:solidFill>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6191250" y="119063"/>
            <a:ext cx="2790825" cy="2095500"/>
          </a:xfrm>
          <a:prstGeom prst="rect">
            <a:avLst/>
          </a:prstGeom>
          <a:noFill/>
          <a:ln w="9525">
            <a:noFill/>
            <a:miter lim="800000"/>
            <a:headEnd/>
            <a:tailEnd/>
          </a:ln>
        </p:spPr>
      </p:pic>
      <p:pic>
        <p:nvPicPr>
          <p:cNvPr id="78851" name="Picture 3"/>
          <p:cNvPicPr>
            <a:picLocks noChangeAspect="1" noChangeArrowheads="1"/>
          </p:cNvPicPr>
          <p:nvPr/>
        </p:nvPicPr>
        <p:blipFill>
          <a:blip r:embed="rId3" cstate="print"/>
          <a:srcRect/>
          <a:stretch>
            <a:fillRect/>
          </a:stretch>
        </p:blipFill>
        <p:spPr bwMode="auto">
          <a:xfrm>
            <a:off x="457200" y="277813"/>
            <a:ext cx="1450504" cy="1038875"/>
          </a:xfrm>
          <a:prstGeom prst="rect">
            <a:avLst/>
          </a:prstGeom>
          <a:noFill/>
          <a:ln w="9525">
            <a:noFill/>
            <a:miter lim="800000"/>
            <a:headEnd/>
            <a:tailEnd/>
          </a:ln>
        </p:spPr>
      </p:pic>
      <p:pic>
        <p:nvPicPr>
          <p:cNvPr id="78852" name="Picture 4"/>
          <p:cNvPicPr>
            <a:picLocks noChangeAspect="1" noChangeArrowheads="1"/>
          </p:cNvPicPr>
          <p:nvPr/>
        </p:nvPicPr>
        <p:blipFill>
          <a:blip r:embed="rId4" cstate="print"/>
          <a:srcRect/>
          <a:stretch>
            <a:fillRect/>
          </a:stretch>
        </p:blipFill>
        <p:spPr bwMode="auto">
          <a:xfrm>
            <a:off x="4932040" y="2536790"/>
            <a:ext cx="3920531" cy="2077021"/>
          </a:xfrm>
          <a:prstGeom prst="rect">
            <a:avLst/>
          </a:prstGeom>
          <a:noFill/>
          <a:ln w="9525">
            <a:noFill/>
            <a:miter lim="800000"/>
            <a:headEnd/>
            <a:tailEnd/>
          </a:ln>
        </p:spPr>
      </p:pic>
      <p:pic>
        <p:nvPicPr>
          <p:cNvPr id="78853" name="Picture 5"/>
          <p:cNvPicPr>
            <a:picLocks noChangeAspect="1" noChangeArrowheads="1"/>
          </p:cNvPicPr>
          <p:nvPr/>
        </p:nvPicPr>
        <p:blipFill>
          <a:blip r:embed="rId5" cstate="print"/>
          <a:srcRect/>
          <a:stretch>
            <a:fillRect/>
          </a:stretch>
        </p:blipFill>
        <p:spPr bwMode="auto">
          <a:xfrm>
            <a:off x="457200" y="1648346"/>
            <a:ext cx="3993456" cy="2995092"/>
          </a:xfrm>
          <a:prstGeom prst="rect">
            <a:avLst/>
          </a:prstGeom>
          <a:noFill/>
          <a:ln w="9525">
            <a:noFill/>
            <a:miter lim="800000"/>
            <a:headEnd/>
            <a:tailEnd/>
          </a:ln>
        </p:spPr>
      </p:pic>
      <p:pic>
        <p:nvPicPr>
          <p:cNvPr id="78854" name="Picture 6"/>
          <p:cNvPicPr>
            <a:picLocks noChangeAspect="1" noChangeArrowheads="1"/>
          </p:cNvPicPr>
          <p:nvPr/>
        </p:nvPicPr>
        <p:blipFill>
          <a:blip r:embed="rId6" cstate="print"/>
          <a:srcRect/>
          <a:stretch>
            <a:fillRect/>
          </a:stretch>
        </p:blipFill>
        <p:spPr bwMode="auto">
          <a:xfrm>
            <a:off x="3491880" y="4643438"/>
            <a:ext cx="2339330" cy="1754498"/>
          </a:xfrm>
          <a:prstGeom prst="rect">
            <a:avLst/>
          </a:prstGeom>
          <a:noFill/>
          <a:ln w="9525">
            <a:noFill/>
            <a:miter lim="800000"/>
            <a:headEnd/>
            <a:tailEnd/>
          </a:ln>
        </p:spPr>
      </p:pic>
      <p:sp>
        <p:nvSpPr>
          <p:cNvPr id="9" name="Заголовок 1"/>
          <p:cNvSpPr>
            <a:spLocks noGrp="1"/>
          </p:cNvSpPr>
          <p:nvPr>
            <p:ph type="title"/>
          </p:nvPr>
        </p:nvSpPr>
        <p:spPr>
          <a:xfrm>
            <a:off x="457200" y="277813"/>
            <a:ext cx="8229600" cy="1139825"/>
          </a:xfrm>
        </p:spPr>
        <p:txBody>
          <a:bodyPr/>
          <a:lstStyle/>
          <a:p>
            <a:pPr algn="l"/>
            <a:r>
              <a:rPr lang="en-US" dirty="0" smtClean="0"/>
              <a:t>SKOLKOVO</a:t>
            </a:r>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Freeform 101"/>
          <p:cNvSpPr>
            <a:spLocks/>
          </p:cNvSpPr>
          <p:nvPr/>
        </p:nvSpPr>
        <p:spPr bwMode="auto">
          <a:xfrm>
            <a:off x="5305425" y="5517505"/>
            <a:ext cx="3167063" cy="1200150"/>
          </a:xfrm>
          <a:custGeom>
            <a:avLst/>
            <a:gdLst>
              <a:gd name="T0" fmla="*/ 3082926 w 1995"/>
              <a:gd name="T1" fmla="*/ 252413 h 756"/>
              <a:gd name="T2" fmla="*/ 2722563 w 1995"/>
              <a:gd name="T3" fmla="*/ 1187450 h 756"/>
              <a:gd name="T4" fmla="*/ 419100 w 1995"/>
              <a:gd name="T5" fmla="*/ 179387 h 756"/>
              <a:gd name="T6" fmla="*/ 203200 w 1995"/>
              <a:gd name="T7" fmla="*/ 107950 h 756"/>
              <a:gd name="T8" fmla="*/ 130175 w 1995"/>
              <a:gd name="T9" fmla="*/ 107950 h 756"/>
              <a:gd name="T10" fmla="*/ 274638 w 1995"/>
              <a:gd name="T11" fmla="*/ 107950 h 756"/>
              <a:gd name="T12" fmla="*/ 0 60000 65536"/>
              <a:gd name="T13" fmla="*/ 0 60000 65536"/>
              <a:gd name="T14" fmla="*/ 0 60000 65536"/>
              <a:gd name="T15" fmla="*/ 0 60000 65536"/>
              <a:gd name="T16" fmla="*/ 0 60000 65536"/>
              <a:gd name="T17" fmla="*/ 0 60000 65536"/>
              <a:gd name="T18" fmla="*/ 0 w 1995"/>
              <a:gd name="T19" fmla="*/ 0 h 756"/>
              <a:gd name="T20" fmla="*/ 1995 w 1995"/>
              <a:gd name="T21" fmla="*/ 756 h 756"/>
            </a:gdLst>
            <a:ahLst/>
            <a:cxnLst>
              <a:cxn ang="T12">
                <a:pos x="T0" y="T1"/>
              </a:cxn>
              <a:cxn ang="T13">
                <a:pos x="T2" y="T3"/>
              </a:cxn>
              <a:cxn ang="T14">
                <a:pos x="T4" y="T5"/>
              </a:cxn>
              <a:cxn ang="T15">
                <a:pos x="T6" y="T7"/>
              </a:cxn>
              <a:cxn ang="T16">
                <a:pos x="T8" y="T9"/>
              </a:cxn>
              <a:cxn ang="T17">
                <a:pos x="T10" y="T11"/>
              </a:cxn>
            </a:cxnLst>
            <a:rect l="T18" t="T19" r="T20" b="T21"/>
            <a:pathLst>
              <a:path w="1995" h="756">
                <a:moveTo>
                  <a:pt x="1942" y="159"/>
                </a:moveTo>
                <a:cubicBezTo>
                  <a:pt x="1968" y="457"/>
                  <a:pt x="1995" y="756"/>
                  <a:pt x="1715" y="748"/>
                </a:cubicBezTo>
                <a:cubicBezTo>
                  <a:pt x="1435" y="740"/>
                  <a:pt x="528" y="226"/>
                  <a:pt x="264" y="113"/>
                </a:cubicBezTo>
                <a:cubicBezTo>
                  <a:pt x="0" y="0"/>
                  <a:pt x="158" y="75"/>
                  <a:pt x="128" y="68"/>
                </a:cubicBezTo>
                <a:cubicBezTo>
                  <a:pt x="98" y="61"/>
                  <a:pt x="75" y="68"/>
                  <a:pt x="82" y="68"/>
                </a:cubicBezTo>
                <a:cubicBezTo>
                  <a:pt x="89" y="68"/>
                  <a:pt x="165" y="75"/>
                  <a:pt x="173" y="68"/>
                </a:cubicBezTo>
              </a:path>
            </a:pathLst>
          </a:custGeom>
          <a:noFill/>
          <a:ln w="38100">
            <a:solidFill>
              <a:schemeClr val="tx1"/>
            </a:solidFill>
            <a:prstDash val="sysDot"/>
            <a:round/>
            <a:headEnd/>
            <a:tailEnd/>
          </a:ln>
        </p:spPr>
        <p:txBody>
          <a:bodyPr/>
          <a:lstStyle/>
          <a:p>
            <a:endParaRPr lang="ru-RU"/>
          </a:p>
        </p:txBody>
      </p:sp>
      <p:sp>
        <p:nvSpPr>
          <p:cNvPr id="8202" name="Line 92"/>
          <p:cNvSpPr>
            <a:spLocks noChangeShapeType="1"/>
          </p:cNvSpPr>
          <p:nvPr/>
        </p:nvSpPr>
        <p:spPr bwMode="auto">
          <a:xfrm>
            <a:off x="6875463" y="2636193"/>
            <a:ext cx="0" cy="258762"/>
          </a:xfrm>
          <a:prstGeom prst="line">
            <a:avLst/>
          </a:prstGeom>
          <a:noFill/>
          <a:ln w="28575">
            <a:solidFill>
              <a:schemeClr val="tx1"/>
            </a:solidFill>
            <a:round/>
            <a:headEnd/>
            <a:tailEnd/>
          </a:ln>
        </p:spPr>
        <p:txBody>
          <a:bodyPr/>
          <a:lstStyle/>
          <a:p>
            <a:endParaRPr lang="ru-RU"/>
          </a:p>
        </p:txBody>
      </p:sp>
      <p:grpSp>
        <p:nvGrpSpPr>
          <p:cNvPr id="3" name="Organization Chart 51"/>
          <p:cNvGrpSpPr>
            <a:grpSpLocks/>
          </p:cNvGrpSpPr>
          <p:nvPr/>
        </p:nvGrpSpPr>
        <p:grpSpPr bwMode="auto">
          <a:xfrm>
            <a:off x="395288" y="1124893"/>
            <a:ext cx="8424862" cy="1541462"/>
            <a:chOff x="249" y="255"/>
            <a:chExt cx="5307" cy="971"/>
          </a:xfrm>
        </p:grpSpPr>
        <p:cxnSp>
          <p:nvCxnSpPr>
            <p:cNvPr id="8196" name="_s8196"/>
            <p:cNvCxnSpPr>
              <a:cxnSpLocks noChangeShapeType="1"/>
              <a:stCxn id="6" idx="0"/>
              <a:endCxn id="4" idx="2"/>
            </p:cNvCxnSpPr>
            <p:nvPr/>
          </p:nvCxnSpPr>
          <p:spPr bwMode="auto">
            <a:xfrm rot="5400000" flipH="1">
              <a:off x="3519" y="27"/>
              <a:ext cx="195" cy="1428"/>
            </a:xfrm>
            <a:prstGeom prst="bentConnector3">
              <a:avLst>
                <a:gd name="adj1" fmla="val 36921"/>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8197" name="_s8197"/>
            <p:cNvCxnSpPr>
              <a:cxnSpLocks noChangeShapeType="1"/>
              <a:stCxn id="5" idx="0"/>
              <a:endCxn id="4" idx="2"/>
            </p:cNvCxnSpPr>
            <p:nvPr/>
          </p:nvCxnSpPr>
          <p:spPr bwMode="auto">
            <a:xfrm rot="16200000">
              <a:off x="2091" y="26"/>
              <a:ext cx="195" cy="1429"/>
            </a:xfrm>
            <a:prstGeom prst="bentConnector3">
              <a:avLst>
                <a:gd name="adj1" fmla="val 36921"/>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4" name="_s8198"/>
            <p:cNvSpPr>
              <a:spLocks noChangeArrowheads="1"/>
            </p:cNvSpPr>
            <p:nvPr/>
          </p:nvSpPr>
          <p:spPr bwMode="auto">
            <a:xfrm>
              <a:off x="1682" y="255"/>
              <a:ext cx="2441" cy="3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cs typeface="Arial" pitchFamily="34" charset="0"/>
                </a:rPr>
                <a:t>Space Strategies in Russia</a:t>
              </a:r>
              <a:endParaRPr kumimoji="0" lang="ru-RU" sz="1600" b="1" i="0" u="none" strike="noStrike" cap="none" normalizeH="0" baseline="0" dirty="0" smtClean="0">
                <a:ln>
                  <a:noFill/>
                </a:ln>
                <a:solidFill>
                  <a:schemeClr val="tx1"/>
                </a:solidFill>
                <a:effectLst/>
                <a:latin typeface="Verdana" pitchFamily="34" charset="0"/>
                <a:cs typeface="Arial" pitchFamily="34" charset="0"/>
              </a:endParaRPr>
            </a:p>
          </p:txBody>
        </p:sp>
        <p:sp>
          <p:nvSpPr>
            <p:cNvPr id="5" name="_s8199"/>
            <p:cNvSpPr>
              <a:spLocks noChangeArrowheads="1"/>
            </p:cNvSpPr>
            <p:nvPr/>
          </p:nvSpPr>
          <p:spPr bwMode="auto">
            <a:xfrm>
              <a:off x="249" y="838"/>
              <a:ext cx="2450" cy="3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cs typeface="Arial" pitchFamily="34" charset="0"/>
                </a:rPr>
                <a:t>Flight to the Earth</a:t>
              </a:r>
              <a:endParaRPr kumimoji="0" lang="ru-RU" sz="1600" b="1" i="0" u="none" strike="noStrike" cap="none" normalizeH="0" baseline="0" dirty="0" smtClean="0">
                <a:ln>
                  <a:noFill/>
                </a:ln>
                <a:solidFill>
                  <a:schemeClr val="tx1"/>
                </a:solidFill>
                <a:effectLst/>
                <a:latin typeface="Verdana" pitchFamily="34" charset="0"/>
                <a:cs typeface="Arial" pitchFamily="34" charset="0"/>
              </a:endParaRPr>
            </a:p>
          </p:txBody>
        </p:sp>
        <p:sp>
          <p:nvSpPr>
            <p:cNvPr id="6" name="_s8200"/>
            <p:cNvSpPr>
              <a:spLocks noChangeArrowheads="1"/>
            </p:cNvSpPr>
            <p:nvPr/>
          </p:nvSpPr>
          <p:spPr bwMode="auto">
            <a:xfrm>
              <a:off x="3106" y="838"/>
              <a:ext cx="2450" cy="3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cs typeface="Arial" pitchFamily="34" charset="0"/>
                </a:rPr>
                <a:t>Flight</a:t>
              </a:r>
              <a:r>
                <a:rPr kumimoji="0" lang="en-US" sz="1600" b="1" i="0" u="none" strike="noStrike" cap="none" normalizeH="0" dirty="0" smtClean="0">
                  <a:ln>
                    <a:noFill/>
                  </a:ln>
                  <a:solidFill>
                    <a:schemeClr val="tx1"/>
                  </a:solidFill>
                  <a:effectLst/>
                  <a:latin typeface="Verdana" pitchFamily="34" charset="0"/>
                  <a:cs typeface="Arial" pitchFamily="34" charset="0"/>
                </a:rPr>
                <a:t> to the Stars</a:t>
              </a:r>
              <a:endParaRPr kumimoji="0" lang="ru-RU" sz="1600" b="1" i="0" u="none" strike="noStrike" cap="none" normalizeH="0" baseline="0" dirty="0" smtClean="0">
                <a:ln>
                  <a:noFill/>
                </a:ln>
                <a:solidFill>
                  <a:schemeClr val="tx1"/>
                </a:solidFill>
                <a:effectLst/>
                <a:latin typeface="Verdana" pitchFamily="34" charset="0"/>
                <a:cs typeface="Arial" pitchFamily="34" charset="0"/>
              </a:endParaRPr>
            </a:p>
          </p:txBody>
        </p:sp>
      </p:grpSp>
      <p:sp>
        <p:nvSpPr>
          <p:cNvPr id="8203" name="_s1032"/>
          <p:cNvSpPr>
            <a:spLocks noChangeArrowheads="1"/>
          </p:cNvSpPr>
          <p:nvPr/>
        </p:nvSpPr>
        <p:spPr bwMode="auto">
          <a:xfrm>
            <a:off x="395288" y="3285480"/>
            <a:ext cx="1728787" cy="61595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endParaRPr lang="en-US" sz="1200" b="1" dirty="0" smtClean="0"/>
          </a:p>
          <a:p>
            <a:pPr algn="ctr"/>
            <a:r>
              <a:rPr lang="en-US" sz="1200" b="1" dirty="0" smtClean="0"/>
              <a:t>Infrastructure </a:t>
            </a:r>
          </a:p>
          <a:p>
            <a:pPr algn="ctr"/>
            <a:r>
              <a:rPr lang="en-US" sz="1200" b="1" dirty="0" smtClean="0"/>
              <a:t>of deployment</a:t>
            </a:r>
          </a:p>
          <a:p>
            <a:pPr algn="ctr"/>
            <a:endParaRPr lang="ru-RU" sz="1200" b="1" dirty="0"/>
          </a:p>
        </p:txBody>
      </p:sp>
      <p:sp>
        <p:nvSpPr>
          <p:cNvPr id="8204" name="_s1034"/>
          <p:cNvSpPr>
            <a:spLocks noChangeArrowheads="1"/>
          </p:cNvSpPr>
          <p:nvPr/>
        </p:nvSpPr>
        <p:spPr bwMode="auto">
          <a:xfrm>
            <a:off x="395288" y="5188893"/>
            <a:ext cx="1211262" cy="615950"/>
          </a:xfrm>
          <a:prstGeom prst="roundRect">
            <a:avLst>
              <a:gd name="adj" fmla="val 16667"/>
            </a:avLst>
          </a:prstGeom>
          <a:solidFill>
            <a:srgbClr val="FF0000"/>
          </a:solidFill>
          <a:ln w="9525">
            <a:solidFill>
              <a:schemeClr val="tx1"/>
            </a:solidFill>
            <a:round/>
            <a:headEnd/>
            <a:tailEnd/>
          </a:ln>
        </p:spPr>
        <p:txBody>
          <a:bodyPr wrap="none" lIns="0" tIns="0" rIns="0" bIns="0" anchor="ctr"/>
          <a:lstStyle/>
          <a:p>
            <a:pPr algn="ctr"/>
            <a:r>
              <a:rPr lang="en-US" sz="1200" b="1" dirty="0" smtClean="0"/>
              <a:t>Procurement</a:t>
            </a:r>
            <a:endParaRPr lang="ru-RU" sz="1200" b="1" dirty="0"/>
          </a:p>
        </p:txBody>
      </p:sp>
      <p:sp>
        <p:nvSpPr>
          <p:cNvPr id="8205" name="_s1034"/>
          <p:cNvSpPr>
            <a:spLocks noChangeArrowheads="1"/>
          </p:cNvSpPr>
          <p:nvPr/>
        </p:nvSpPr>
        <p:spPr bwMode="auto">
          <a:xfrm>
            <a:off x="1763713" y="5188893"/>
            <a:ext cx="1211262" cy="61595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200" b="1" dirty="0" smtClean="0"/>
              <a:t>Innovations</a:t>
            </a:r>
            <a:endParaRPr lang="ru-RU" sz="1200" b="1" dirty="0"/>
          </a:p>
        </p:txBody>
      </p:sp>
      <p:sp>
        <p:nvSpPr>
          <p:cNvPr id="8206" name="_s1034"/>
          <p:cNvSpPr>
            <a:spLocks noChangeArrowheads="1"/>
          </p:cNvSpPr>
          <p:nvPr/>
        </p:nvSpPr>
        <p:spPr bwMode="auto">
          <a:xfrm>
            <a:off x="3071813" y="5188893"/>
            <a:ext cx="1211262" cy="615950"/>
          </a:xfrm>
          <a:prstGeom prst="roundRect">
            <a:avLst>
              <a:gd name="adj" fmla="val 16667"/>
            </a:avLst>
          </a:prstGeom>
          <a:solidFill>
            <a:srgbClr val="008000"/>
          </a:solidFill>
          <a:ln w="9525">
            <a:solidFill>
              <a:schemeClr val="tx1"/>
            </a:solidFill>
            <a:round/>
            <a:headEnd/>
            <a:tailEnd/>
          </a:ln>
        </p:spPr>
        <p:txBody>
          <a:bodyPr wrap="none" lIns="0" tIns="0" rIns="0" bIns="0" anchor="ctr"/>
          <a:lstStyle/>
          <a:p>
            <a:pPr algn="ctr"/>
            <a:r>
              <a:rPr lang="en-US" sz="1200" b="1" dirty="0" smtClean="0"/>
              <a:t>Education</a:t>
            </a:r>
            <a:endParaRPr lang="ru-RU" sz="1200" b="1" dirty="0"/>
          </a:p>
        </p:txBody>
      </p:sp>
      <p:sp>
        <p:nvSpPr>
          <p:cNvPr id="8207" name="_s1034"/>
          <p:cNvSpPr>
            <a:spLocks noChangeArrowheads="1"/>
          </p:cNvSpPr>
          <p:nvPr/>
        </p:nvSpPr>
        <p:spPr bwMode="auto">
          <a:xfrm>
            <a:off x="5005388" y="5188893"/>
            <a:ext cx="1211262" cy="615950"/>
          </a:xfrm>
          <a:prstGeom prst="roundRect">
            <a:avLst>
              <a:gd name="adj" fmla="val 16667"/>
            </a:avLst>
          </a:prstGeom>
          <a:solidFill>
            <a:srgbClr val="FF0000"/>
          </a:solidFill>
          <a:ln w="9525">
            <a:solidFill>
              <a:schemeClr val="tx1"/>
            </a:solidFill>
            <a:round/>
            <a:headEnd/>
            <a:tailEnd/>
          </a:ln>
        </p:spPr>
        <p:txBody>
          <a:bodyPr wrap="none" lIns="0" tIns="0" rIns="0" bIns="0" anchor="ctr"/>
          <a:lstStyle/>
          <a:p>
            <a:pPr algn="ctr"/>
            <a:r>
              <a:rPr lang="en-US" sz="1200" b="1" dirty="0" smtClean="0"/>
              <a:t>Mars</a:t>
            </a:r>
            <a:endParaRPr lang="ru-RU" sz="1200" b="1" dirty="0"/>
          </a:p>
        </p:txBody>
      </p:sp>
      <p:sp>
        <p:nvSpPr>
          <p:cNvPr id="8208" name="_s1034"/>
          <p:cNvSpPr>
            <a:spLocks noChangeArrowheads="1"/>
          </p:cNvSpPr>
          <p:nvPr/>
        </p:nvSpPr>
        <p:spPr bwMode="auto">
          <a:xfrm>
            <a:off x="6373813" y="5188893"/>
            <a:ext cx="1211262" cy="615950"/>
          </a:xfrm>
          <a:prstGeom prst="roundRect">
            <a:avLst>
              <a:gd name="adj" fmla="val 16667"/>
            </a:avLst>
          </a:prstGeom>
          <a:solidFill>
            <a:srgbClr val="00FFFF"/>
          </a:solidFill>
          <a:ln w="9525">
            <a:solidFill>
              <a:schemeClr val="tx1"/>
            </a:solidFill>
            <a:round/>
            <a:headEnd/>
            <a:tailEnd/>
          </a:ln>
        </p:spPr>
        <p:txBody>
          <a:bodyPr wrap="none" lIns="0" tIns="0" rIns="0" bIns="0" anchor="ctr"/>
          <a:lstStyle/>
          <a:p>
            <a:pPr algn="ctr"/>
            <a:r>
              <a:rPr lang="en-US" sz="1200" b="1" dirty="0" smtClean="0"/>
              <a:t>Asteroids</a:t>
            </a:r>
            <a:endParaRPr lang="ru-RU" sz="1200" b="1" dirty="0"/>
          </a:p>
        </p:txBody>
      </p:sp>
      <p:sp>
        <p:nvSpPr>
          <p:cNvPr id="8209" name="_s1034"/>
          <p:cNvSpPr>
            <a:spLocks noChangeArrowheads="1"/>
          </p:cNvSpPr>
          <p:nvPr/>
        </p:nvSpPr>
        <p:spPr bwMode="auto">
          <a:xfrm>
            <a:off x="7681913" y="5188893"/>
            <a:ext cx="1211262" cy="615950"/>
          </a:xfrm>
          <a:prstGeom prst="roundRect">
            <a:avLst>
              <a:gd name="adj" fmla="val 16667"/>
            </a:avLst>
          </a:prstGeom>
          <a:solidFill>
            <a:srgbClr val="008000"/>
          </a:solidFill>
          <a:ln w="9525">
            <a:solidFill>
              <a:schemeClr val="tx1"/>
            </a:solidFill>
            <a:round/>
            <a:headEnd/>
            <a:tailEnd/>
          </a:ln>
        </p:spPr>
        <p:txBody>
          <a:bodyPr wrap="none" lIns="0" tIns="0" rIns="0" bIns="0" anchor="ctr"/>
          <a:lstStyle/>
          <a:p>
            <a:pPr algn="ctr"/>
            <a:r>
              <a:rPr lang="en-US" sz="1200" b="1" dirty="0" smtClean="0"/>
              <a:t>Moon</a:t>
            </a:r>
            <a:endParaRPr lang="ru-RU" sz="1200" b="1" dirty="0"/>
          </a:p>
        </p:txBody>
      </p:sp>
      <p:sp>
        <p:nvSpPr>
          <p:cNvPr id="8210" name="_s1032"/>
          <p:cNvSpPr>
            <a:spLocks noChangeArrowheads="1"/>
          </p:cNvSpPr>
          <p:nvPr/>
        </p:nvSpPr>
        <p:spPr bwMode="auto">
          <a:xfrm>
            <a:off x="5003800" y="3317230"/>
            <a:ext cx="1728788" cy="61595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ru-RU" sz="1200" b="1" dirty="0"/>
              <a:t>АМС,</a:t>
            </a:r>
          </a:p>
          <a:p>
            <a:pPr algn="ctr"/>
            <a:r>
              <a:rPr lang="en-US" sz="1200" b="1" dirty="0" smtClean="0"/>
              <a:t>astrophysics</a:t>
            </a:r>
            <a:endParaRPr lang="ru-RU" sz="1200" b="1" dirty="0"/>
          </a:p>
        </p:txBody>
      </p:sp>
      <p:sp>
        <p:nvSpPr>
          <p:cNvPr id="8211" name="_s1033"/>
          <p:cNvSpPr>
            <a:spLocks noChangeArrowheads="1"/>
          </p:cNvSpPr>
          <p:nvPr/>
        </p:nvSpPr>
        <p:spPr bwMode="auto">
          <a:xfrm>
            <a:off x="6945313" y="3317230"/>
            <a:ext cx="1906587" cy="61595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200" b="1" dirty="0" smtClean="0"/>
              <a:t>Piloting</a:t>
            </a:r>
            <a:endParaRPr lang="ru-RU" sz="1200" b="1" dirty="0"/>
          </a:p>
        </p:txBody>
      </p:sp>
      <p:sp>
        <p:nvSpPr>
          <p:cNvPr id="8212" name="_s1032"/>
          <p:cNvSpPr>
            <a:spLocks noChangeArrowheads="1"/>
          </p:cNvSpPr>
          <p:nvPr/>
        </p:nvSpPr>
        <p:spPr bwMode="auto">
          <a:xfrm>
            <a:off x="2555875" y="3317230"/>
            <a:ext cx="1728788" cy="61595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200" b="1" dirty="0" smtClean="0"/>
              <a:t>Orbital Grouping</a:t>
            </a:r>
          </a:p>
          <a:p>
            <a:pPr algn="ctr"/>
            <a:endParaRPr lang="ru-RU" sz="1200" b="1" dirty="0"/>
          </a:p>
        </p:txBody>
      </p:sp>
      <p:sp>
        <p:nvSpPr>
          <p:cNvPr id="8213" name="Line 76"/>
          <p:cNvSpPr>
            <a:spLocks noChangeShapeType="1"/>
          </p:cNvSpPr>
          <p:nvPr/>
        </p:nvSpPr>
        <p:spPr bwMode="auto">
          <a:xfrm>
            <a:off x="2339975" y="2666355"/>
            <a:ext cx="0" cy="258763"/>
          </a:xfrm>
          <a:prstGeom prst="line">
            <a:avLst/>
          </a:prstGeom>
          <a:noFill/>
          <a:ln w="28575">
            <a:solidFill>
              <a:schemeClr val="tx1"/>
            </a:solidFill>
            <a:round/>
            <a:headEnd/>
            <a:tailEnd/>
          </a:ln>
        </p:spPr>
        <p:txBody>
          <a:bodyPr/>
          <a:lstStyle/>
          <a:p>
            <a:endParaRPr lang="ru-RU"/>
          </a:p>
        </p:txBody>
      </p:sp>
      <p:sp>
        <p:nvSpPr>
          <p:cNvPr id="8214" name="Line 77"/>
          <p:cNvSpPr>
            <a:spLocks noChangeShapeType="1"/>
          </p:cNvSpPr>
          <p:nvPr/>
        </p:nvSpPr>
        <p:spPr bwMode="auto">
          <a:xfrm flipV="1">
            <a:off x="1331913" y="2925118"/>
            <a:ext cx="0" cy="360362"/>
          </a:xfrm>
          <a:prstGeom prst="line">
            <a:avLst/>
          </a:prstGeom>
          <a:noFill/>
          <a:ln w="28575">
            <a:solidFill>
              <a:schemeClr val="tx1"/>
            </a:solidFill>
            <a:round/>
            <a:headEnd/>
            <a:tailEnd/>
          </a:ln>
        </p:spPr>
        <p:txBody>
          <a:bodyPr/>
          <a:lstStyle/>
          <a:p>
            <a:endParaRPr lang="ru-RU"/>
          </a:p>
        </p:txBody>
      </p:sp>
      <p:sp>
        <p:nvSpPr>
          <p:cNvPr id="8215" name="Line 78"/>
          <p:cNvSpPr>
            <a:spLocks noChangeShapeType="1"/>
          </p:cNvSpPr>
          <p:nvPr/>
        </p:nvSpPr>
        <p:spPr bwMode="auto">
          <a:xfrm>
            <a:off x="1331913" y="2925118"/>
            <a:ext cx="2087562" cy="0"/>
          </a:xfrm>
          <a:prstGeom prst="line">
            <a:avLst/>
          </a:prstGeom>
          <a:noFill/>
          <a:ln w="28575">
            <a:solidFill>
              <a:schemeClr val="tx1"/>
            </a:solidFill>
            <a:round/>
            <a:headEnd/>
            <a:tailEnd/>
          </a:ln>
        </p:spPr>
        <p:txBody>
          <a:bodyPr/>
          <a:lstStyle/>
          <a:p>
            <a:endParaRPr lang="ru-RU"/>
          </a:p>
        </p:txBody>
      </p:sp>
      <p:sp>
        <p:nvSpPr>
          <p:cNvPr id="8216" name="Line 79"/>
          <p:cNvSpPr>
            <a:spLocks noChangeShapeType="1"/>
          </p:cNvSpPr>
          <p:nvPr/>
        </p:nvSpPr>
        <p:spPr bwMode="auto">
          <a:xfrm>
            <a:off x="3419475" y="2925118"/>
            <a:ext cx="0" cy="392112"/>
          </a:xfrm>
          <a:prstGeom prst="line">
            <a:avLst/>
          </a:prstGeom>
          <a:noFill/>
          <a:ln w="28575">
            <a:solidFill>
              <a:schemeClr val="tx1"/>
            </a:solidFill>
            <a:round/>
            <a:headEnd/>
            <a:tailEnd/>
          </a:ln>
        </p:spPr>
        <p:txBody>
          <a:bodyPr/>
          <a:lstStyle/>
          <a:p>
            <a:endParaRPr lang="ru-RU"/>
          </a:p>
        </p:txBody>
      </p:sp>
      <p:sp>
        <p:nvSpPr>
          <p:cNvPr id="8217" name="_s1032"/>
          <p:cNvSpPr>
            <a:spLocks noChangeArrowheads="1"/>
          </p:cNvSpPr>
          <p:nvPr/>
        </p:nvSpPr>
        <p:spPr bwMode="auto">
          <a:xfrm>
            <a:off x="466949" y="4149080"/>
            <a:ext cx="1728787" cy="61595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200" b="1" dirty="0" smtClean="0"/>
              <a:t>FAP (?)</a:t>
            </a:r>
            <a:endParaRPr lang="ru-RU" sz="1200" b="1" dirty="0"/>
          </a:p>
        </p:txBody>
      </p:sp>
      <p:sp>
        <p:nvSpPr>
          <p:cNvPr id="8218" name="Line 81"/>
          <p:cNvSpPr>
            <a:spLocks noChangeShapeType="1"/>
          </p:cNvSpPr>
          <p:nvPr/>
        </p:nvSpPr>
        <p:spPr bwMode="auto">
          <a:xfrm>
            <a:off x="1331913" y="3901430"/>
            <a:ext cx="0" cy="247650"/>
          </a:xfrm>
          <a:prstGeom prst="line">
            <a:avLst/>
          </a:prstGeom>
          <a:noFill/>
          <a:ln w="28575">
            <a:solidFill>
              <a:schemeClr val="tx1"/>
            </a:solidFill>
            <a:round/>
            <a:headEnd/>
            <a:tailEnd/>
          </a:ln>
        </p:spPr>
        <p:txBody>
          <a:bodyPr/>
          <a:lstStyle/>
          <a:p>
            <a:endParaRPr lang="ru-RU"/>
          </a:p>
        </p:txBody>
      </p:sp>
      <p:sp>
        <p:nvSpPr>
          <p:cNvPr id="8219" name="Line 82"/>
          <p:cNvSpPr>
            <a:spLocks noChangeShapeType="1"/>
          </p:cNvSpPr>
          <p:nvPr/>
        </p:nvSpPr>
        <p:spPr bwMode="auto">
          <a:xfrm>
            <a:off x="3851275" y="3933180"/>
            <a:ext cx="0" cy="1255713"/>
          </a:xfrm>
          <a:prstGeom prst="line">
            <a:avLst/>
          </a:prstGeom>
          <a:noFill/>
          <a:ln w="28575">
            <a:solidFill>
              <a:schemeClr val="tx1"/>
            </a:solidFill>
            <a:round/>
            <a:headEnd/>
            <a:tailEnd/>
          </a:ln>
        </p:spPr>
        <p:txBody>
          <a:bodyPr/>
          <a:lstStyle/>
          <a:p>
            <a:endParaRPr lang="ru-RU"/>
          </a:p>
        </p:txBody>
      </p:sp>
      <p:sp>
        <p:nvSpPr>
          <p:cNvPr id="8220" name="Line 83"/>
          <p:cNvSpPr>
            <a:spLocks noChangeShapeType="1"/>
          </p:cNvSpPr>
          <p:nvPr/>
        </p:nvSpPr>
        <p:spPr bwMode="auto">
          <a:xfrm flipH="1">
            <a:off x="971550" y="5012680"/>
            <a:ext cx="2879725" cy="0"/>
          </a:xfrm>
          <a:prstGeom prst="line">
            <a:avLst/>
          </a:prstGeom>
          <a:noFill/>
          <a:ln w="28575">
            <a:solidFill>
              <a:schemeClr val="tx1"/>
            </a:solidFill>
            <a:round/>
            <a:headEnd/>
            <a:tailEnd/>
          </a:ln>
        </p:spPr>
        <p:txBody>
          <a:bodyPr/>
          <a:lstStyle/>
          <a:p>
            <a:endParaRPr lang="ru-RU"/>
          </a:p>
        </p:txBody>
      </p:sp>
      <p:sp>
        <p:nvSpPr>
          <p:cNvPr id="8221" name="Line 86"/>
          <p:cNvSpPr>
            <a:spLocks noChangeShapeType="1"/>
          </p:cNvSpPr>
          <p:nvPr/>
        </p:nvSpPr>
        <p:spPr bwMode="auto">
          <a:xfrm>
            <a:off x="971550" y="5012680"/>
            <a:ext cx="0" cy="176213"/>
          </a:xfrm>
          <a:prstGeom prst="line">
            <a:avLst/>
          </a:prstGeom>
          <a:noFill/>
          <a:ln w="28575">
            <a:solidFill>
              <a:schemeClr val="tx1"/>
            </a:solidFill>
            <a:round/>
            <a:headEnd/>
            <a:tailEnd/>
          </a:ln>
        </p:spPr>
        <p:txBody>
          <a:bodyPr/>
          <a:lstStyle/>
          <a:p>
            <a:endParaRPr lang="ru-RU"/>
          </a:p>
        </p:txBody>
      </p:sp>
      <p:sp>
        <p:nvSpPr>
          <p:cNvPr id="8222" name="Line 87"/>
          <p:cNvSpPr>
            <a:spLocks noChangeShapeType="1"/>
          </p:cNvSpPr>
          <p:nvPr/>
        </p:nvSpPr>
        <p:spPr bwMode="auto">
          <a:xfrm>
            <a:off x="2411413" y="5012680"/>
            <a:ext cx="0" cy="176213"/>
          </a:xfrm>
          <a:prstGeom prst="line">
            <a:avLst/>
          </a:prstGeom>
          <a:noFill/>
          <a:ln w="28575">
            <a:solidFill>
              <a:schemeClr val="tx1"/>
            </a:solidFill>
            <a:round/>
            <a:headEnd/>
            <a:tailEnd/>
          </a:ln>
        </p:spPr>
        <p:txBody>
          <a:bodyPr/>
          <a:lstStyle/>
          <a:p>
            <a:endParaRPr lang="ru-RU"/>
          </a:p>
        </p:txBody>
      </p:sp>
      <p:sp>
        <p:nvSpPr>
          <p:cNvPr id="8223" name="Line 88"/>
          <p:cNvSpPr>
            <a:spLocks noChangeShapeType="1"/>
          </p:cNvSpPr>
          <p:nvPr/>
        </p:nvSpPr>
        <p:spPr bwMode="auto">
          <a:xfrm>
            <a:off x="8459788" y="3933180"/>
            <a:ext cx="0" cy="1255713"/>
          </a:xfrm>
          <a:prstGeom prst="line">
            <a:avLst/>
          </a:prstGeom>
          <a:noFill/>
          <a:ln w="28575">
            <a:solidFill>
              <a:schemeClr val="tx1"/>
            </a:solidFill>
            <a:round/>
            <a:headEnd/>
            <a:tailEnd/>
          </a:ln>
        </p:spPr>
        <p:txBody>
          <a:bodyPr/>
          <a:lstStyle/>
          <a:p>
            <a:endParaRPr lang="ru-RU"/>
          </a:p>
        </p:txBody>
      </p:sp>
      <p:sp>
        <p:nvSpPr>
          <p:cNvPr id="8224" name="Line 89"/>
          <p:cNvSpPr>
            <a:spLocks noChangeShapeType="1"/>
          </p:cNvSpPr>
          <p:nvPr/>
        </p:nvSpPr>
        <p:spPr bwMode="auto">
          <a:xfrm flipH="1">
            <a:off x="5580063" y="5012680"/>
            <a:ext cx="2879725" cy="0"/>
          </a:xfrm>
          <a:prstGeom prst="line">
            <a:avLst/>
          </a:prstGeom>
          <a:noFill/>
          <a:ln w="28575">
            <a:solidFill>
              <a:schemeClr val="tx1"/>
            </a:solidFill>
            <a:round/>
            <a:headEnd/>
            <a:tailEnd/>
          </a:ln>
        </p:spPr>
        <p:txBody>
          <a:bodyPr/>
          <a:lstStyle/>
          <a:p>
            <a:endParaRPr lang="ru-RU"/>
          </a:p>
        </p:txBody>
      </p:sp>
      <p:sp>
        <p:nvSpPr>
          <p:cNvPr id="8225" name="Line 90"/>
          <p:cNvSpPr>
            <a:spLocks noChangeShapeType="1"/>
          </p:cNvSpPr>
          <p:nvPr/>
        </p:nvSpPr>
        <p:spPr bwMode="auto">
          <a:xfrm>
            <a:off x="5580063" y="5012680"/>
            <a:ext cx="0" cy="176213"/>
          </a:xfrm>
          <a:prstGeom prst="line">
            <a:avLst/>
          </a:prstGeom>
          <a:noFill/>
          <a:ln w="28575">
            <a:solidFill>
              <a:schemeClr val="tx1"/>
            </a:solidFill>
            <a:round/>
            <a:headEnd/>
            <a:tailEnd/>
          </a:ln>
        </p:spPr>
        <p:txBody>
          <a:bodyPr/>
          <a:lstStyle/>
          <a:p>
            <a:endParaRPr lang="ru-RU"/>
          </a:p>
        </p:txBody>
      </p:sp>
      <p:sp>
        <p:nvSpPr>
          <p:cNvPr id="8226" name="Line 91"/>
          <p:cNvSpPr>
            <a:spLocks noChangeShapeType="1"/>
          </p:cNvSpPr>
          <p:nvPr/>
        </p:nvSpPr>
        <p:spPr bwMode="auto">
          <a:xfrm>
            <a:off x="7019925" y="5012680"/>
            <a:ext cx="0" cy="176213"/>
          </a:xfrm>
          <a:prstGeom prst="line">
            <a:avLst/>
          </a:prstGeom>
          <a:noFill/>
          <a:ln w="28575">
            <a:solidFill>
              <a:schemeClr val="tx1"/>
            </a:solidFill>
            <a:round/>
            <a:headEnd/>
            <a:tailEnd/>
          </a:ln>
        </p:spPr>
        <p:txBody>
          <a:bodyPr/>
          <a:lstStyle/>
          <a:p>
            <a:endParaRPr lang="ru-RU"/>
          </a:p>
        </p:txBody>
      </p:sp>
      <p:sp>
        <p:nvSpPr>
          <p:cNvPr id="8227" name="Line 93"/>
          <p:cNvSpPr>
            <a:spLocks noChangeShapeType="1"/>
          </p:cNvSpPr>
          <p:nvPr/>
        </p:nvSpPr>
        <p:spPr bwMode="auto">
          <a:xfrm flipV="1">
            <a:off x="5867400" y="2894955"/>
            <a:ext cx="0" cy="422275"/>
          </a:xfrm>
          <a:prstGeom prst="line">
            <a:avLst/>
          </a:prstGeom>
          <a:noFill/>
          <a:ln w="28575">
            <a:solidFill>
              <a:schemeClr val="tx1"/>
            </a:solidFill>
            <a:round/>
            <a:headEnd/>
            <a:tailEnd/>
          </a:ln>
        </p:spPr>
        <p:txBody>
          <a:bodyPr/>
          <a:lstStyle/>
          <a:p>
            <a:endParaRPr lang="ru-RU"/>
          </a:p>
        </p:txBody>
      </p:sp>
      <p:sp>
        <p:nvSpPr>
          <p:cNvPr id="8228" name="Line 94"/>
          <p:cNvSpPr>
            <a:spLocks noChangeShapeType="1"/>
          </p:cNvSpPr>
          <p:nvPr/>
        </p:nvSpPr>
        <p:spPr bwMode="auto">
          <a:xfrm>
            <a:off x="5867400" y="2894955"/>
            <a:ext cx="2087563" cy="0"/>
          </a:xfrm>
          <a:prstGeom prst="line">
            <a:avLst/>
          </a:prstGeom>
          <a:noFill/>
          <a:ln w="28575">
            <a:solidFill>
              <a:schemeClr val="tx1"/>
            </a:solidFill>
            <a:round/>
            <a:headEnd/>
            <a:tailEnd/>
          </a:ln>
        </p:spPr>
        <p:txBody>
          <a:bodyPr/>
          <a:lstStyle/>
          <a:p>
            <a:endParaRPr lang="ru-RU"/>
          </a:p>
        </p:txBody>
      </p:sp>
      <p:sp>
        <p:nvSpPr>
          <p:cNvPr id="8229" name="Line 95"/>
          <p:cNvSpPr>
            <a:spLocks noChangeShapeType="1"/>
          </p:cNvSpPr>
          <p:nvPr/>
        </p:nvSpPr>
        <p:spPr bwMode="auto">
          <a:xfrm>
            <a:off x="7954963" y="2894955"/>
            <a:ext cx="0" cy="422275"/>
          </a:xfrm>
          <a:prstGeom prst="line">
            <a:avLst/>
          </a:prstGeom>
          <a:noFill/>
          <a:ln w="28575">
            <a:solidFill>
              <a:schemeClr val="tx1"/>
            </a:solidFill>
            <a:round/>
            <a:headEnd/>
            <a:tailEnd/>
          </a:ln>
        </p:spPr>
        <p:txBody>
          <a:bodyPr/>
          <a:lstStyle/>
          <a:p>
            <a:endParaRPr lang="ru-RU"/>
          </a:p>
        </p:txBody>
      </p:sp>
      <p:sp>
        <p:nvSpPr>
          <p:cNvPr id="8231" name="AutoShape 97"/>
          <p:cNvSpPr>
            <a:spLocks noChangeArrowheads="1"/>
          </p:cNvSpPr>
          <p:nvPr/>
        </p:nvSpPr>
        <p:spPr bwMode="auto">
          <a:xfrm rot="5400000">
            <a:off x="7398544" y="5426224"/>
            <a:ext cx="431800" cy="1189038"/>
          </a:xfrm>
          <a:prstGeom prst="curvedLeftArrow">
            <a:avLst>
              <a:gd name="adj1" fmla="val 55074"/>
              <a:gd name="adj2" fmla="val 110147"/>
              <a:gd name="adj3" fmla="val 33333"/>
            </a:avLst>
          </a:prstGeom>
          <a:solidFill>
            <a:schemeClr val="accent1"/>
          </a:solidFill>
          <a:ln w="9525">
            <a:solidFill>
              <a:schemeClr val="tx1"/>
            </a:solidFill>
            <a:miter lim="800000"/>
            <a:headEnd/>
            <a:tailEnd/>
          </a:ln>
        </p:spPr>
        <p:txBody>
          <a:bodyPr wrap="none" anchor="ctr"/>
          <a:lstStyle/>
          <a:p>
            <a:endParaRPr lang="ru-RU"/>
          </a:p>
        </p:txBody>
      </p:sp>
      <p:pic>
        <p:nvPicPr>
          <p:cNvPr id="33" name="Picture 3"/>
          <p:cNvPicPr>
            <a:picLocks noChangeAspect="1" noChangeArrowheads="1"/>
          </p:cNvPicPr>
          <p:nvPr/>
        </p:nvPicPr>
        <p:blipFill>
          <a:blip r:embed="rId3" cstate="print"/>
          <a:srcRect/>
          <a:stretch>
            <a:fillRect/>
          </a:stretch>
        </p:blipFill>
        <p:spPr bwMode="auto">
          <a:xfrm>
            <a:off x="156046" y="86018"/>
            <a:ext cx="1450504" cy="1038875"/>
          </a:xfrm>
          <a:prstGeom prst="rect">
            <a:avLst/>
          </a:prstGeom>
          <a:noFill/>
          <a:ln w="9525">
            <a:noFill/>
            <a:miter lim="800000"/>
            <a:headEnd/>
            <a:tailEnd/>
          </a:ln>
        </p:spPr>
      </p:pic>
      <p:sp>
        <p:nvSpPr>
          <p:cNvPr id="2" name="Rectangle 9"/>
          <p:cNvSpPr>
            <a:spLocks noChangeArrowheads="1"/>
          </p:cNvSpPr>
          <p:nvPr/>
        </p:nvSpPr>
        <p:spPr bwMode="auto">
          <a:xfrm>
            <a:off x="2495550" y="74712"/>
            <a:ext cx="6169025"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just"/>
            <a:r>
              <a:rPr kumimoji="0" lang="ru-RU" sz="1400" b="1" i="0" u="none" strike="noStrike" cap="none" normalizeH="0" baseline="0" dirty="0" smtClean="0">
                <a:ln>
                  <a:noFill/>
                </a:ln>
                <a:effectLst/>
                <a:latin typeface="Times New Roman" pitchFamily="18" charset="0"/>
                <a:ea typeface="Times New Roman" pitchFamily="18" charset="0"/>
                <a:cs typeface="Arial" pitchFamily="34" charset="0"/>
              </a:rPr>
              <a:t>… </a:t>
            </a:r>
            <a:r>
              <a:rPr lang="en-US" sz="1400" dirty="0" smtClean="0">
                <a:latin typeface="Plantagenet Cherokee" pitchFamily="18" charset="0"/>
              </a:rPr>
              <a:t>participation in working out of recommendations for </a:t>
            </a:r>
            <a:r>
              <a:rPr lang="en-US" sz="1400" dirty="0">
                <a:latin typeface="Plantagenet Cherokee" pitchFamily="18" charset="0"/>
              </a:rPr>
              <a:t>strategic development of Russian space exploration, </a:t>
            </a:r>
            <a:r>
              <a:rPr lang="en-US" sz="1400" dirty="0" smtClean="0">
                <a:latin typeface="Plantagenet Cherokee" pitchFamily="18" charset="0"/>
              </a:rPr>
              <a:t>in </a:t>
            </a:r>
            <a:r>
              <a:rPr lang="en-US" sz="1400" dirty="0">
                <a:latin typeface="Plantagenet Cherokee" pitchFamily="18" charset="0"/>
              </a:rPr>
              <a:t>development of legal and regulatory framework, </a:t>
            </a:r>
            <a:r>
              <a:rPr lang="en-US" sz="1400" dirty="0" smtClean="0">
                <a:latin typeface="Plantagenet Cherokee" pitchFamily="18" charset="0"/>
              </a:rPr>
              <a:t>in </a:t>
            </a:r>
            <a:r>
              <a:rPr lang="en-US" sz="1400" dirty="0">
                <a:latin typeface="Plantagenet Cherokee" pitchFamily="18" charset="0"/>
              </a:rPr>
              <a:t>formation of efficient schemes for mutually beneficial international </a:t>
            </a:r>
            <a:r>
              <a:rPr lang="en-US" sz="1400" dirty="0" smtClean="0">
                <a:latin typeface="Plantagenet Cherokee" pitchFamily="18" charset="0"/>
              </a:rPr>
              <a:t>cooperation</a:t>
            </a:r>
            <a:r>
              <a:rPr kumimoji="0" lang="ru-RU" sz="1400" b="1" i="0" u="none" strike="noStrike" cap="none" normalizeH="0" baseline="0" dirty="0" smtClean="0">
                <a:ln>
                  <a:noFill/>
                </a:ln>
                <a:effectLst/>
                <a:latin typeface="Times New Roman" pitchFamily="18" charset="0"/>
                <a:ea typeface="Times New Roman" pitchFamily="18" charset="0"/>
                <a:cs typeface="Arial" pitchFamily="34" charset="0"/>
              </a:rPr>
              <a:t>…</a:t>
            </a:r>
            <a:r>
              <a:rPr kumimoji="0" lang="en-US" sz="1400" b="1" i="0" u="none" strike="noStrike" cap="none" normalizeH="0" baseline="0" dirty="0" smtClean="0">
                <a:ln>
                  <a:noFill/>
                </a:ln>
                <a:effectLst/>
                <a:latin typeface="Times New Roman" pitchFamily="18" charset="0"/>
                <a:ea typeface="Times New Roman" pitchFamily="18" charset="0"/>
                <a:cs typeface="Arial" pitchFamily="34" charset="0"/>
              </a:rPr>
              <a:t>.</a:t>
            </a:r>
            <a:endParaRPr kumimoji="0" lang="ru-RU" sz="1400" b="1" i="0" u="none" strike="noStrike" cap="none" normalizeH="0" baseline="0" dirty="0" smtClean="0">
              <a:ln>
                <a:noFill/>
              </a:ln>
              <a:effectLst/>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p:cNvPicPr>
            <a:picLocks noChangeAspect="1" noChangeArrowheads="1"/>
          </p:cNvPicPr>
          <p:nvPr/>
        </p:nvPicPr>
        <p:blipFill>
          <a:blip r:embed="rId3" cstate="print"/>
          <a:srcRect/>
          <a:stretch>
            <a:fillRect/>
          </a:stretch>
        </p:blipFill>
        <p:spPr bwMode="auto">
          <a:xfrm>
            <a:off x="156046" y="86018"/>
            <a:ext cx="1450504" cy="1038875"/>
          </a:xfrm>
          <a:prstGeom prst="rect">
            <a:avLst/>
          </a:prstGeom>
          <a:noFill/>
          <a:ln w="9525">
            <a:noFill/>
            <a:miter lim="800000"/>
            <a:headEnd/>
            <a:tailEnd/>
          </a:ln>
        </p:spPr>
      </p:pic>
      <p:pic>
        <p:nvPicPr>
          <p:cNvPr id="36" name="Рисунок 2" descr="800px-Spacecolony1.jpg"/>
          <p:cNvPicPr>
            <a:picLocks noChangeAspect="1"/>
          </p:cNvPicPr>
          <p:nvPr/>
        </p:nvPicPr>
        <p:blipFill>
          <a:blip r:embed="rId4" cstate="print"/>
          <a:srcRect/>
          <a:stretch>
            <a:fillRect/>
          </a:stretch>
        </p:blipFill>
        <p:spPr bwMode="auto">
          <a:xfrm>
            <a:off x="2555776" y="1628800"/>
            <a:ext cx="2258486" cy="1654472"/>
          </a:xfrm>
          <a:prstGeom prst="rect">
            <a:avLst/>
          </a:prstGeom>
          <a:noFill/>
          <a:ln w="9525">
            <a:noFill/>
            <a:miter lim="800000"/>
            <a:headEnd/>
            <a:tailEnd/>
          </a:ln>
        </p:spPr>
      </p:pic>
      <p:pic>
        <p:nvPicPr>
          <p:cNvPr id="37" name="Рисунок 1" descr="764px-Spacecolony3edit.jpg"/>
          <p:cNvPicPr>
            <a:picLocks noChangeAspect="1"/>
          </p:cNvPicPr>
          <p:nvPr/>
        </p:nvPicPr>
        <p:blipFill>
          <a:blip r:embed="rId5" cstate="print"/>
          <a:srcRect/>
          <a:stretch>
            <a:fillRect/>
          </a:stretch>
        </p:blipFill>
        <p:spPr bwMode="auto">
          <a:xfrm>
            <a:off x="333475" y="1628801"/>
            <a:ext cx="2106359" cy="1654471"/>
          </a:xfrm>
          <a:prstGeom prst="rect">
            <a:avLst/>
          </a:prstGeom>
          <a:noFill/>
          <a:ln w="9525">
            <a:noFill/>
            <a:miter lim="800000"/>
            <a:headEnd/>
            <a:tailEnd/>
          </a:ln>
        </p:spPr>
      </p:pic>
      <p:sp>
        <p:nvSpPr>
          <p:cNvPr id="38" name="TextBox 3"/>
          <p:cNvSpPr txBox="1">
            <a:spLocks noChangeArrowheads="1"/>
          </p:cNvSpPr>
          <p:nvPr/>
        </p:nvSpPr>
        <p:spPr bwMode="auto">
          <a:xfrm>
            <a:off x="619225" y="1124893"/>
            <a:ext cx="3605842" cy="338554"/>
          </a:xfrm>
          <a:prstGeom prst="rect">
            <a:avLst/>
          </a:prstGeom>
          <a:noFill/>
          <a:ln w="9525">
            <a:noFill/>
            <a:miter lim="800000"/>
            <a:headEnd/>
            <a:tailEnd/>
          </a:ln>
        </p:spPr>
        <p:txBody>
          <a:bodyPr wrap="square">
            <a:spAutoFit/>
          </a:bodyPr>
          <a:lstStyle/>
          <a:p>
            <a:endParaRPr lang="ru-RU" sz="1600" b="1" dirty="0"/>
          </a:p>
        </p:txBody>
      </p:sp>
      <p:pic>
        <p:nvPicPr>
          <p:cNvPr id="39" name="Рисунок 1" descr="105704main_venus2.jpg"/>
          <p:cNvPicPr>
            <a:picLocks noChangeAspect="1"/>
          </p:cNvPicPr>
          <p:nvPr/>
        </p:nvPicPr>
        <p:blipFill>
          <a:blip r:embed="rId6" cstate="print"/>
          <a:srcRect/>
          <a:stretch>
            <a:fillRect/>
          </a:stretch>
        </p:blipFill>
        <p:spPr bwMode="auto">
          <a:xfrm>
            <a:off x="5076056" y="1802002"/>
            <a:ext cx="1676416" cy="1582217"/>
          </a:xfrm>
          <a:prstGeom prst="rect">
            <a:avLst/>
          </a:prstGeom>
          <a:noFill/>
          <a:ln w="9525">
            <a:noFill/>
            <a:miter lim="800000"/>
            <a:headEnd/>
            <a:tailEnd/>
          </a:ln>
        </p:spPr>
      </p:pic>
      <p:pic>
        <p:nvPicPr>
          <p:cNvPr id="40" name="Рисунок 2" descr="105706main_venus4.jpg"/>
          <p:cNvPicPr>
            <a:picLocks noChangeAspect="1"/>
          </p:cNvPicPr>
          <p:nvPr/>
        </p:nvPicPr>
        <p:blipFill>
          <a:blip r:embed="rId7" cstate="print"/>
          <a:srcRect/>
          <a:stretch>
            <a:fillRect/>
          </a:stretch>
        </p:blipFill>
        <p:spPr bwMode="auto">
          <a:xfrm>
            <a:off x="6948264" y="1802002"/>
            <a:ext cx="2057290" cy="1538853"/>
          </a:xfrm>
          <a:prstGeom prst="rect">
            <a:avLst/>
          </a:prstGeom>
          <a:noFill/>
          <a:ln w="9525">
            <a:noFill/>
            <a:miter lim="800000"/>
            <a:headEnd/>
            <a:tailEnd/>
          </a:ln>
        </p:spPr>
      </p:pic>
      <p:pic>
        <p:nvPicPr>
          <p:cNvPr id="43" name="Рисунок 1" descr="staging_2l.jpg"/>
          <p:cNvPicPr>
            <a:picLocks noChangeAspect="1"/>
          </p:cNvPicPr>
          <p:nvPr/>
        </p:nvPicPr>
        <p:blipFill>
          <a:blip r:embed="rId8" cstate="print"/>
          <a:srcRect/>
          <a:stretch>
            <a:fillRect/>
          </a:stretch>
        </p:blipFill>
        <p:spPr bwMode="auto">
          <a:xfrm>
            <a:off x="333475" y="3899016"/>
            <a:ext cx="2958905" cy="2219179"/>
          </a:xfrm>
          <a:prstGeom prst="rect">
            <a:avLst/>
          </a:prstGeom>
          <a:noFill/>
          <a:ln w="9525">
            <a:noFill/>
            <a:miter lim="800000"/>
            <a:headEnd/>
            <a:tailEnd/>
          </a:ln>
        </p:spPr>
      </p:pic>
      <p:pic>
        <p:nvPicPr>
          <p:cNvPr id="45" name="Рисунок 1" descr="Схема.jpg"/>
          <p:cNvPicPr>
            <a:picLocks noChangeAspect="1"/>
          </p:cNvPicPr>
          <p:nvPr/>
        </p:nvPicPr>
        <p:blipFill>
          <a:blip r:embed="rId9" cstate="print"/>
          <a:srcRect/>
          <a:stretch>
            <a:fillRect/>
          </a:stretch>
        </p:blipFill>
        <p:spPr bwMode="auto">
          <a:xfrm>
            <a:off x="4048707" y="4365104"/>
            <a:ext cx="2754618" cy="1876201"/>
          </a:xfrm>
          <a:prstGeom prst="rect">
            <a:avLst/>
          </a:prstGeom>
          <a:noFill/>
          <a:ln w="9525">
            <a:noFill/>
            <a:miter lim="800000"/>
            <a:headEnd/>
            <a:tailEnd/>
          </a:ln>
        </p:spPr>
      </p:pic>
      <p:pic>
        <p:nvPicPr>
          <p:cNvPr id="46" name="Рисунок 2" descr="Galakt_2.gif"/>
          <p:cNvPicPr>
            <a:picLocks noChangeAspect="1"/>
          </p:cNvPicPr>
          <p:nvPr/>
        </p:nvPicPr>
        <p:blipFill>
          <a:blip r:embed="rId10" cstate="print"/>
          <a:srcRect/>
          <a:stretch>
            <a:fillRect/>
          </a:stretch>
        </p:blipFill>
        <p:spPr bwMode="auto">
          <a:xfrm>
            <a:off x="7088287" y="4365104"/>
            <a:ext cx="1876201" cy="1876201"/>
          </a:xfrm>
          <a:prstGeom prst="rect">
            <a:avLst/>
          </a:prstGeom>
          <a:noFill/>
          <a:ln w="9525">
            <a:noFill/>
            <a:miter lim="800000"/>
            <a:headEnd/>
            <a:tailEnd/>
          </a:ln>
        </p:spPr>
      </p:pic>
      <p:sp>
        <p:nvSpPr>
          <p:cNvPr id="18" name="Rectangle 9"/>
          <p:cNvSpPr>
            <a:spLocks noChangeArrowheads="1"/>
          </p:cNvSpPr>
          <p:nvPr/>
        </p:nvSpPr>
        <p:spPr bwMode="auto">
          <a:xfrm>
            <a:off x="1834455" y="86018"/>
            <a:ext cx="7058025"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algn="ctr"/>
            <a:r>
              <a:rPr lang="en-US" i="1" dirty="0"/>
              <a:t>To </a:t>
            </a:r>
            <a:r>
              <a:rPr lang="en-US" i="1" dirty="0" smtClean="0"/>
              <a:t>evaluate effectively the </a:t>
            </a:r>
            <a:r>
              <a:rPr lang="en-US" i="1" dirty="0"/>
              <a:t>modern concept of development in this century, it is necessary to have an idea about the very distant future. Relevant conceptual development will not go unnoticed in </a:t>
            </a:r>
            <a:r>
              <a:rPr lang="en-US" i="1" dirty="0" smtClean="0"/>
              <a:t>Russia</a:t>
            </a:r>
            <a:endParaRPr kumimoji="0" lang="ru-RU" b="1" i="1" u="none" strike="noStrike" cap="none" normalizeH="0" baseline="0" dirty="0" smtClean="0">
              <a:ln>
                <a:noFill/>
              </a:ln>
              <a:effectLst/>
              <a:cs typeface="Arial" pitchFamily="34" charset="0"/>
            </a:endParaRPr>
          </a:p>
        </p:txBody>
      </p:sp>
      <p:sp>
        <p:nvSpPr>
          <p:cNvPr id="19" name="TextBox 3"/>
          <p:cNvSpPr txBox="1">
            <a:spLocks noChangeArrowheads="1"/>
          </p:cNvSpPr>
          <p:nvPr/>
        </p:nvSpPr>
        <p:spPr bwMode="auto">
          <a:xfrm>
            <a:off x="333475" y="1286347"/>
            <a:ext cx="4742581" cy="338554"/>
          </a:xfrm>
          <a:prstGeom prst="rect">
            <a:avLst/>
          </a:prstGeom>
          <a:noFill/>
          <a:ln w="9525">
            <a:noFill/>
            <a:miter lim="800000"/>
            <a:headEnd/>
            <a:tailEnd/>
          </a:ln>
        </p:spPr>
        <p:txBody>
          <a:bodyPr wrap="square">
            <a:spAutoFit/>
          </a:bodyPr>
          <a:lstStyle/>
          <a:p>
            <a:pPr algn="ctr"/>
            <a:r>
              <a:rPr lang="en-US" sz="1600" b="1" dirty="0" smtClean="0">
                <a:latin typeface="Plantagenet Cherokee" pitchFamily="18" charset="0"/>
              </a:rPr>
              <a:t>Orbital settlements</a:t>
            </a:r>
            <a:endParaRPr lang="ru-RU" sz="1600" b="1" dirty="0"/>
          </a:p>
        </p:txBody>
      </p:sp>
      <p:sp>
        <p:nvSpPr>
          <p:cNvPr id="20" name="TextBox 3"/>
          <p:cNvSpPr txBox="1">
            <a:spLocks noChangeArrowheads="1"/>
          </p:cNvSpPr>
          <p:nvPr/>
        </p:nvSpPr>
        <p:spPr bwMode="auto">
          <a:xfrm>
            <a:off x="5076056" y="1294170"/>
            <a:ext cx="3888432" cy="338554"/>
          </a:xfrm>
          <a:prstGeom prst="rect">
            <a:avLst/>
          </a:prstGeom>
          <a:noFill/>
          <a:ln w="9525">
            <a:noFill/>
            <a:miter lim="800000"/>
            <a:headEnd/>
            <a:tailEnd/>
          </a:ln>
        </p:spPr>
        <p:txBody>
          <a:bodyPr wrap="square">
            <a:spAutoFit/>
          </a:bodyPr>
          <a:lstStyle/>
          <a:p>
            <a:pPr algn="ctr"/>
            <a:r>
              <a:rPr lang="en-US" sz="1600" b="1" dirty="0">
                <a:latin typeface="Plantagenet Cherokee" pitchFamily="18" charset="0"/>
              </a:rPr>
              <a:t>Terraforming of Venus</a:t>
            </a:r>
            <a:endParaRPr lang="ru-RU" sz="1600" b="1" dirty="0">
              <a:latin typeface="Plantagenet Cherokee" pitchFamily="18" charset="0"/>
            </a:endParaRPr>
          </a:p>
        </p:txBody>
      </p:sp>
      <p:sp>
        <p:nvSpPr>
          <p:cNvPr id="21" name="TextBox 5"/>
          <p:cNvSpPr txBox="1">
            <a:spLocks noChangeArrowheads="1"/>
          </p:cNvSpPr>
          <p:nvPr/>
        </p:nvSpPr>
        <p:spPr bwMode="auto">
          <a:xfrm>
            <a:off x="5622056" y="3483518"/>
            <a:ext cx="2652415" cy="461665"/>
          </a:xfrm>
          <a:prstGeom prst="rect">
            <a:avLst/>
          </a:prstGeom>
          <a:noFill/>
          <a:ln w="9525">
            <a:noFill/>
            <a:miter lim="800000"/>
            <a:headEnd/>
            <a:tailEnd/>
          </a:ln>
        </p:spPr>
        <p:txBody>
          <a:bodyPr wrap="square">
            <a:spAutoFit/>
          </a:bodyPr>
          <a:lstStyle/>
          <a:p>
            <a:pPr algn="ctr"/>
            <a:r>
              <a:rPr lang="ru-RU" sz="1200" b="1" dirty="0"/>
              <a:t>90 </a:t>
            </a:r>
            <a:r>
              <a:rPr lang="en-US" sz="1200" b="1" dirty="0" err="1" smtClean="0">
                <a:latin typeface="Plantagenet Cherokee" pitchFamily="18" charset="0"/>
              </a:rPr>
              <a:t>atm</a:t>
            </a:r>
            <a:r>
              <a:rPr lang="ru-RU" sz="1200" b="1" dirty="0" smtClean="0"/>
              <a:t> </a:t>
            </a:r>
            <a:r>
              <a:rPr lang="ru-RU" sz="1200" b="1" dirty="0"/>
              <a:t>=</a:t>
            </a:r>
            <a:r>
              <a:rPr lang="en-US" sz="1200" b="1" dirty="0">
                <a:latin typeface="Plantagenet Cherokee" pitchFamily="18" charset="0"/>
              </a:rPr>
              <a:t>&gt; 1 </a:t>
            </a:r>
            <a:r>
              <a:rPr lang="en-US" sz="1200" b="1" dirty="0" err="1" smtClean="0">
                <a:latin typeface="Plantagenet Cherokee" pitchFamily="18" charset="0"/>
              </a:rPr>
              <a:t>atm</a:t>
            </a:r>
            <a:endParaRPr lang="ru-RU" sz="1200" b="1" dirty="0"/>
          </a:p>
          <a:p>
            <a:pPr algn="ctr"/>
            <a:r>
              <a:rPr lang="ru-RU" sz="1200" b="1" dirty="0"/>
              <a:t>500С =</a:t>
            </a:r>
            <a:r>
              <a:rPr lang="en-US" sz="1200" b="1" dirty="0">
                <a:latin typeface="Plantagenet Cherokee" pitchFamily="18" charset="0"/>
              </a:rPr>
              <a:t>&gt; 25C</a:t>
            </a:r>
            <a:endParaRPr lang="ru-RU" sz="1200" b="1" dirty="0"/>
          </a:p>
        </p:txBody>
      </p:sp>
      <p:sp>
        <p:nvSpPr>
          <p:cNvPr id="22" name="TextBox 2"/>
          <p:cNvSpPr txBox="1">
            <a:spLocks noChangeArrowheads="1"/>
          </p:cNvSpPr>
          <p:nvPr/>
        </p:nvSpPr>
        <p:spPr bwMode="auto">
          <a:xfrm>
            <a:off x="333475" y="3483518"/>
            <a:ext cx="2958906" cy="338554"/>
          </a:xfrm>
          <a:prstGeom prst="rect">
            <a:avLst/>
          </a:prstGeom>
          <a:noFill/>
          <a:ln w="9525">
            <a:noFill/>
            <a:miter lim="800000"/>
            <a:headEnd/>
            <a:tailEnd/>
          </a:ln>
        </p:spPr>
        <p:txBody>
          <a:bodyPr wrap="square">
            <a:spAutoFit/>
          </a:bodyPr>
          <a:lstStyle/>
          <a:p>
            <a:pPr algn="ctr"/>
            <a:r>
              <a:rPr lang="en-US" sz="1600" b="1" dirty="0" smtClean="0">
                <a:latin typeface="Plantagenet Cherokee" pitchFamily="18" charset="0"/>
              </a:rPr>
              <a:t>Interstellar flights</a:t>
            </a:r>
            <a:endParaRPr lang="ru-RU" sz="1600" b="1" dirty="0"/>
          </a:p>
        </p:txBody>
      </p:sp>
      <p:sp>
        <p:nvSpPr>
          <p:cNvPr id="23" name="TextBox 3"/>
          <p:cNvSpPr txBox="1">
            <a:spLocks noChangeArrowheads="1"/>
          </p:cNvSpPr>
          <p:nvPr/>
        </p:nvSpPr>
        <p:spPr bwMode="auto">
          <a:xfrm>
            <a:off x="4007641" y="3945183"/>
            <a:ext cx="4956847" cy="338554"/>
          </a:xfrm>
          <a:prstGeom prst="rect">
            <a:avLst/>
          </a:prstGeom>
          <a:noFill/>
          <a:ln w="9525">
            <a:noFill/>
            <a:miter lim="800000"/>
            <a:headEnd/>
            <a:tailEnd/>
          </a:ln>
        </p:spPr>
        <p:txBody>
          <a:bodyPr wrap="square">
            <a:spAutoFit/>
          </a:bodyPr>
          <a:lstStyle/>
          <a:p>
            <a:pPr algn="ctr"/>
            <a:r>
              <a:rPr lang="en-US" sz="1600" b="1" dirty="0" smtClean="0">
                <a:latin typeface="Times New Roman" pitchFamily="18" charset="0"/>
                <a:cs typeface="Times New Roman" pitchFamily="18" charset="0"/>
              </a:rPr>
              <a:t>Start of colonization of the Galaxy</a:t>
            </a:r>
            <a:endParaRPr lang="ru-RU" sz="1600" b="1" dirty="0">
              <a:latin typeface="Times New Roman" pitchFamily="18" charset="0"/>
              <a:cs typeface="Times New Roman" pitchFamily="18" charset="0"/>
            </a:endParaRPr>
          </a:p>
        </p:txBody>
      </p:sp>
      <p:sp>
        <p:nvSpPr>
          <p:cNvPr id="24" name="TextBox 4"/>
          <p:cNvSpPr txBox="1">
            <a:spLocks noChangeArrowheads="1"/>
          </p:cNvSpPr>
          <p:nvPr/>
        </p:nvSpPr>
        <p:spPr bwMode="auto">
          <a:xfrm>
            <a:off x="194900" y="6472138"/>
            <a:ext cx="8810654" cy="338554"/>
          </a:xfrm>
          <a:prstGeom prst="rect">
            <a:avLst/>
          </a:prstGeom>
          <a:noFill/>
          <a:ln w="9525">
            <a:noFill/>
            <a:miter lim="800000"/>
            <a:headEnd/>
            <a:tailEnd/>
          </a:ln>
        </p:spPr>
        <p:txBody>
          <a:bodyPr wrap="square">
            <a:spAutoFit/>
          </a:bodyPr>
          <a:lstStyle/>
          <a:p>
            <a:pPr algn="ctr"/>
            <a:r>
              <a:rPr lang="en-US" sz="1600" b="1" dirty="0" smtClean="0">
                <a:latin typeface="Plantagenet Cherokee" pitchFamily="18" charset="0"/>
              </a:rPr>
              <a:t>Only 10 </a:t>
            </a:r>
            <a:r>
              <a:rPr lang="en-US" sz="1600" b="1" dirty="0" err="1" smtClean="0">
                <a:latin typeface="Plantagenet Cherokee" pitchFamily="18" charset="0"/>
              </a:rPr>
              <a:t>mln</a:t>
            </a:r>
            <a:r>
              <a:rPr lang="en-US" sz="1600" b="1" dirty="0" smtClean="0">
                <a:latin typeface="Plantagenet Cherokee" pitchFamily="18" charset="0"/>
              </a:rPr>
              <a:t> years are needed in case of implementation of the exciting technologies</a:t>
            </a:r>
            <a:endParaRPr lang="ru-RU" sz="16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1691680" y="159682"/>
            <a:ext cx="1716208" cy="2177580"/>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6228184" y="159682"/>
            <a:ext cx="1581150" cy="2305050"/>
          </a:xfrm>
          <a:prstGeom prst="rect">
            <a:avLst/>
          </a:prstGeom>
          <a:noFill/>
          <a:ln w="9525">
            <a:noFill/>
            <a:miter lim="800000"/>
            <a:headEnd/>
            <a:tailEnd/>
          </a:ln>
        </p:spPr>
      </p:pic>
      <p:sp>
        <p:nvSpPr>
          <p:cNvPr id="6" name="Rectangle 2"/>
          <p:cNvSpPr>
            <a:spLocks noChangeArrowheads="1"/>
          </p:cNvSpPr>
          <p:nvPr/>
        </p:nvSpPr>
        <p:spPr bwMode="auto">
          <a:xfrm>
            <a:off x="4716017" y="2575938"/>
            <a:ext cx="4176463" cy="3477875"/>
          </a:xfrm>
          <a:prstGeom prst="rect">
            <a:avLst/>
          </a:prstGeom>
          <a:noFill/>
          <a:ln w="9525">
            <a:noFill/>
            <a:miter lim="800000"/>
            <a:headEnd/>
            <a:tailEnd/>
          </a:ln>
        </p:spPr>
        <p:txBody>
          <a:bodyPr wrap="square" anchor="ctr">
            <a:spAutoFit/>
          </a:bodyPr>
          <a:lstStyle/>
          <a:p>
            <a:pPr indent="450850" algn="ctr"/>
            <a:r>
              <a:rPr lang="en-US" b="1" dirty="0" err="1" smtClean="0">
                <a:latin typeface="Arial" charset="0"/>
              </a:rPr>
              <a:t>Moiseev</a:t>
            </a:r>
            <a:r>
              <a:rPr lang="en-US" b="1" dirty="0" smtClean="0">
                <a:latin typeface="Arial" charset="0"/>
              </a:rPr>
              <a:t> Ivan</a:t>
            </a:r>
            <a:endParaRPr lang="ru-RU" dirty="0">
              <a:latin typeface="Arial" charset="0"/>
            </a:endParaRPr>
          </a:p>
          <a:p>
            <a:pPr indent="450850" algn="ctr"/>
            <a:endParaRPr lang="ru-RU" dirty="0">
              <a:latin typeface="Arial" charset="0"/>
            </a:endParaRPr>
          </a:p>
          <a:p>
            <a:pPr indent="450850" algn="ctr"/>
            <a:r>
              <a:rPr lang="en-US" dirty="0" smtClean="0"/>
              <a:t>The Head of the Space Policy Institute (Russia), </a:t>
            </a:r>
          </a:p>
          <a:p>
            <a:pPr indent="450850" algn="ctr"/>
            <a:r>
              <a:rPr lang="en-US" dirty="0" smtClean="0">
                <a:latin typeface="Arial" charset="0"/>
              </a:rPr>
              <a:t>Science Adviser, Moscow Space Club</a:t>
            </a:r>
            <a:r>
              <a:rPr lang="ru-RU" dirty="0" smtClean="0">
                <a:latin typeface="Arial" charset="0"/>
              </a:rPr>
              <a:t>.</a:t>
            </a:r>
            <a:endParaRPr lang="ru-RU" dirty="0">
              <a:latin typeface="Arial" charset="0"/>
            </a:endParaRPr>
          </a:p>
          <a:p>
            <a:pPr indent="450850" algn="ctr"/>
            <a:endParaRPr lang="ru-RU" dirty="0">
              <a:latin typeface="Arial" charset="0"/>
            </a:endParaRPr>
          </a:p>
          <a:p>
            <a:pPr indent="450850" algn="ctr"/>
            <a:r>
              <a:rPr lang="ru-RU" b="1" dirty="0" err="1" smtClean="0">
                <a:latin typeface="Arial" charset="0"/>
                <a:hlinkClick r:id="rId4"/>
              </a:rPr>
              <a:t>i_mois@mail.ru</a:t>
            </a:r>
            <a:endParaRPr lang="ru-RU" b="1" dirty="0">
              <a:latin typeface="Arial" charset="0"/>
            </a:endParaRPr>
          </a:p>
          <a:p>
            <a:pPr indent="450850" algn="ctr"/>
            <a:endParaRPr lang="ru-RU" b="1" dirty="0">
              <a:latin typeface="Arial" charset="0"/>
            </a:endParaRPr>
          </a:p>
          <a:p>
            <a:pPr indent="450850" algn="ctr"/>
            <a:r>
              <a:rPr lang="ru-RU" sz="2000" b="1" dirty="0">
                <a:latin typeface="Times New Roman" pitchFamily="18" charset="0"/>
                <a:hlinkClick r:id="rId5"/>
              </a:rPr>
              <a:t>http://</a:t>
            </a:r>
            <a:r>
              <a:rPr lang="ru-RU" sz="2000" b="1" dirty="0" smtClean="0">
                <a:latin typeface="Times New Roman" pitchFamily="18" charset="0"/>
                <a:hlinkClick r:id="rId5"/>
              </a:rPr>
              <a:t>path-2.narod.ru</a:t>
            </a:r>
            <a:endParaRPr lang="ru-RU" sz="2000" b="1" dirty="0">
              <a:latin typeface="Times New Roman" pitchFamily="18" charset="0"/>
            </a:endParaRPr>
          </a:p>
          <a:p>
            <a:pPr indent="450850" algn="ctr"/>
            <a:endParaRPr lang="ru-RU" sz="2000" b="1" dirty="0">
              <a:latin typeface="Times New Roman" pitchFamily="18" charset="0"/>
            </a:endParaRPr>
          </a:p>
          <a:p>
            <a:pPr indent="450850" algn="ctr"/>
            <a:endParaRPr lang="ru-RU" b="1" dirty="0">
              <a:latin typeface="Arial" charset="0"/>
            </a:endParaRPr>
          </a:p>
        </p:txBody>
      </p:sp>
      <p:sp>
        <p:nvSpPr>
          <p:cNvPr id="7" name="Rectangle 2"/>
          <p:cNvSpPr>
            <a:spLocks noChangeArrowheads="1"/>
          </p:cNvSpPr>
          <p:nvPr/>
        </p:nvSpPr>
        <p:spPr bwMode="auto">
          <a:xfrm>
            <a:off x="395536" y="2575938"/>
            <a:ext cx="4176463" cy="3724096"/>
          </a:xfrm>
          <a:prstGeom prst="rect">
            <a:avLst/>
          </a:prstGeom>
          <a:noFill/>
          <a:ln w="9525">
            <a:noFill/>
            <a:miter lim="800000"/>
            <a:headEnd/>
            <a:tailEnd/>
          </a:ln>
        </p:spPr>
        <p:txBody>
          <a:bodyPr wrap="square" anchor="ctr">
            <a:spAutoFit/>
          </a:bodyPr>
          <a:lstStyle/>
          <a:p>
            <a:pPr indent="450850" algn="ctr"/>
            <a:r>
              <a:rPr lang="en-US" b="1" dirty="0" smtClean="0">
                <a:latin typeface="Arial" charset="0"/>
              </a:rPr>
              <a:t>Zhukov Sergey</a:t>
            </a:r>
            <a:endParaRPr lang="ru-RU" dirty="0">
              <a:latin typeface="Arial" charset="0"/>
            </a:endParaRPr>
          </a:p>
          <a:p>
            <a:pPr indent="450850" algn="ctr"/>
            <a:endParaRPr lang="ru-RU" dirty="0">
              <a:latin typeface="Arial" charset="0"/>
            </a:endParaRPr>
          </a:p>
          <a:p>
            <a:pPr indent="450850" algn="ctr"/>
            <a:r>
              <a:rPr lang="en-US" dirty="0" smtClean="0">
                <a:latin typeface="Arial" charset="0"/>
              </a:rPr>
              <a:t>Cluster of Space Technologies of </a:t>
            </a:r>
            <a:r>
              <a:rPr lang="en-US" dirty="0" err="1" smtClean="0">
                <a:latin typeface="Arial" charset="0"/>
              </a:rPr>
              <a:t>Skolkovo</a:t>
            </a:r>
            <a:r>
              <a:rPr lang="en-US" dirty="0" smtClean="0">
                <a:latin typeface="Arial" charset="0"/>
              </a:rPr>
              <a:t>, President of Moscow Space Club</a:t>
            </a:r>
            <a:endParaRPr lang="ru-RU" dirty="0" smtClean="0">
              <a:latin typeface="Arial" charset="0"/>
            </a:endParaRPr>
          </a:p>
          <a:p>
            <a:pPr indent="450850" algn="ctr"/>
            <a:endParaRPr lang="ru-RU" dirty="0" smtClean="0">
              <a:latin typeface="Arial" charset="0"/>
            </a:endParaRPr>
          </a:p>
          <a:p>
            <a:pPr indent="450850" algn="ctr"/>
            <a:r>
              <a:rPr lang="en-US" b="1" dirty="0" smtClean="0">
                <a:latin typeface="Arial" charset="0"/>
                <a:hlinkClick r:id="rId6"/>
              </a:rPr>
              <a:t>zh-sergei@yandex.ru</a:t>
            </a:r>
            <a:endParaRPr lang="ru-RU" b="1" dirty="0" smtClean="0">
              <a:latin typeface="Arial" charset="0"/>
            </a:endParaRPr>
          </a:p>
          <a:p>
            <a:pPr indent="450850" algn="ctr"/>
            <a:endParaRPr lang="ru-RU" b="1" dirty="0" smtClean="0">
              <a:latin typeface="Arial" charset="0"/>
            </a:endParaRPr>
          </a:p>
          <a:p>
            <a:pPr indent="450850" algn="ctr"/>
            <a:r>
              <a:rPr lang="en-US" b="1" dirty="0" smtClean="0">
                <a:latin typeface="Arial" charset="0"/>
                <a:hlinkClick r:id="rId7"/>
              </a:rPr>
              <a:t>http://mosspaceclub.ru/</a:t>
            </a:r>
            <a:endParaRPr lang="ru-RU" b="1" dirty="0" smtClean="0">
              <a:latin typeface="Arial" charset="0"/>
            </a:endParaRPr>
          </a:p>
          <a:p>
            <a:pPr indent="450850" algn="ctr"/>
            <a:endParaRPr lang="ru-RU" b="1" dirty="0" smtClean="0">
              <a:latin typeface="Arial" charset="0"/>
            </a:endParaRPr>
          </a:p>
          <a:p>
            <a:pPr indent="450850" algn="ctr"/>
            <a:r>
              <a:rPr lang="en-US" b="1" dirty="0" smtClean="0">
                <a:latin typeface="Arial" charset="0"/>
                <a:hlinkClick r:id="rId8"/>
              </a:rPr>
              <a:t>http://www.i-gorod.com/cosmos/</a:t>
            </a:r>
            <a:endParaRPr lang="ru-RU" b="1" dirty="0" smtClean="0">
              <a:latin typeface="Arial" charset="0"/>
            </a:endParaRPr>
          </a:p>
          <a:p>
            <a:pPr indent="450850" algn="ctr"/>
            <a:endParaRPr lang="ru-RU" sz="2000" b="1" dirty="0">
              <a:solidFill>
                <a:srgbClr val="00FF00"/>
              </a:solidFill>
              <a:latin typeface="Times New Roman" pitchFamily="18" charset="0"/>
            </a:endParaRPr>
          </a:p>
          <a:p>
            <a:pPr indent="450850" algn="ctr"/>
            <a:endParaRPr lang="ru-RU" b="1" dirty="0">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srcRect/>
          <a:stretch>
            <a:fillRect/>
          </a:stretch>
        </p:blipFill>
        <p:spPr bwMode="auto">
          <a:xfrm>
            <a:off x="1835696" y="606152"/>
            <a:ext cx="5230045" cy="3470920"/>
          </a:xfrm>
          <a:prstGeom prst="rect">
            <a:avLst/>
          </a:prstGeom>
          <a:noFill/>
          <a:ln w="9525">
            <a:noFill/>
            <a:miter lim="800000"/>
            <a:headEnd/>
            <a:tailEnd/>
          </a:ln>
        </p:spPr>
      </p:pic>
      <p:pic>
        <p:nvPicPr>
          <p:cNvPr id="7" name="Рисунок 1" descr="10_mks.jpg"/>
          <p:cNvPicPr>
            <a:picLocks noChangeAspect="1"/>
          </p:cNvPicPr>
          <p:nvPr/>
        </p:nvPicPr>
        <p:blipFill>
          <a:blip r:embed="rId4" cstate="print"/>
          <a:srcRect/>
          <a:stretch>
            <a:fillRect/>
          </a:stretch>
        </p:blipFill>
        <p:spPr bwMode="auto">
          <a:xfrm>
            <a:off x="5868144" y="4077072"/>
            <a:ext cx="3024336" cy="2267973"/>
          </a:xfrm>
          <a:prstGeom prst="rect">
            <a:avLst/>
          </a:prstGeom>
          <a:noFill/>
          <a:ln w="9525">
            <a:noFill/>
            <a:miter lim="800000"/>
            <a:headEnd/>
            <a:tailEnd/>
          </a:ln>
        </p:spPr>
      </p:pic>
      <p:pic>
        <p:nvPicPr>
          <p:cNvPr id="47108" name="Picture 4"/>
          <p:cNvPicPr>
            <a:picLocks noChangeAspect="1" noChangeArrowheads="1"/>
          </p:cNvPicPr>
          <p:nvPr/>
        </p:nvPicPr>
        <p:blipFill>
          <a:blip r:embed="rId5" cstate="print"/>
          <a:srcRect/>
          <a:stretch>
            <a:fillRect/>
          </a:stretch>
        </p:blipFill>
        <p:spPr bwMode="auto">
          <a:xfrm>
            <a:off x="251520" y="4077072"/>
            <a:ext cx="2810407" cy="2267973"/>
          </a:xfrm>
          <a:prstGeom prst="rect">
            <a:avLst/>
          </a:prstGeom>
          <a:noFill/>
          <a:ln w="9525">
            <a:noFill/>
            <a:miter lim="800000"/>
            <a:headEnd/>
            <a:tailEnd/>
          </a:ln>
        </p:spPr>
      </p:pic>
      <p:sp>
        <p:nvSpPr>
          <p:cNvPr id="9" name="Стрелка углом вверх 8"/>
          <p:cNvSpPr/>
          <p:nvPr/>
        </p:nvSpPr>
        <p:spPr>
          <a:xfrm rot="10800000">
            <a:off x="585020" y="3284984"/>
            <a:ext cx="1250675" cy="79208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углом вверх 9"/>
          <p:cNvSpPr/>
          <p:nvPr/>
        </p:nvSpPr>
        <p:spPr>
          <a:xfrm rot="10800000">
            <a:off x="7092281" y="3284984"/>
            <a:ext cx="1250675" cy="792088"/>
          </a:xfrm>
          <a:prstGeom prst="bentUpArrow">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a:spLocks noChangeArrowheads="1"/>
          </p:cNvSpPr>
          <p:nvPr/>
        </p:nvSpPr>
        <p:spPr bwMode="auto">
          <a:xfrm>
            <a:off x="402115" y="6345045"/>
            <a:ext cx="2499403" cy="400110"/>
          </a:xfrm>
          <a:prstGeom prst="rect">
            <a:avLst/>
          </a:prstGeom>
          <a:noFill/>
          <a:ln w="9525">
            <a:noFill/>
            <a:miter lim="800000"/>
            <a:headEnd/>
            <a:tailEnd/>
          </a:ln>
        </p:spPr>
        <p:txBody>
          <a:bodyPr wrap="none">
            <a:spAutoFit/>
          </a:bodyPr>
          <a:lstStyle/>
          <a:p>
            <a:pPr algn="ctr"/>
            <a:r>
              <a:rPr lang="en-US" sz="2000" b="1" dirty="0" smtClean="0"/>
              <a:t>Mir</a:t>
            </a:r>
            <a:r>
              <a:rPr lang="ru-RU" sz="2000" b="1" dirty="0" smtClean="0"/>
              <a:t>, 1986-2001 </a:t>
            </a:r>
            <a:endParaRPr lang="ru-RU" sz="2000" b="1" dirty="0"/>
          </a:p>
        </p:txBody>
      </p:sp>
      <p:sp>
        <p:nvSpPr>
          <p:cNvPr id="12" name="Прямоугольник 11"/>
          <p:cNvSpPr>
            <a:spLocks noChangeArrowheads="1"/>
          </p:cNvSpPr>
          <p:nvPr/>
        </p:nvSpPr>
        <p:spPr bwMode="auto">
          <a:xfrm>
            <a:off x="6372546" y="6345045"/>
            <a:ext cx="2148345" cy="400110"/>
          </a:xfrm>
          <a:prstGeom prst="rect">
            <a:avLst/>
          </a:prstGeom>
          <a:noFill/>
          <a:ln w="9525">
            <a:noFill/>
            <a:miter lim="800000"/>
            <a:headEnd/>
            <a:tailEnd/>
          </a:ln>
        </p:spPr>
        <p:txBody>
          <a:bodyPr wrap="none">
            <a:spAutoFit/>
          </a:bodyPr>
          <a:lstStyle/>
          <a:p>
            <a:pPr algn="ctr"/>
            <a:r>
              <a:rPr lang="en-US" sz="2000" b="1" dirty="0" smtClean="0"/>
              <a:t>ISS</a:t>
            </a:r>
            <a:r>
              <a:rPr lang="ru-RU" sz="2000" b="1" dirty="0" smtClean="0"/>
              <a:t>, 1998 - </a:t>
            </a:r>
            <a:r>
              <a:rPr lang="ru-RU" sz="2000" b="1" dirty="0" smtClean="0">
                <a:solidFill>
                  <a:srgbClr val="C00000"/>
                </a:solidFill>
              </a:rPr>
              <a:t>?</a:t>
            </a:r>
            <a:r>
              <a:rPr lang="ru-RU" sz="2000" b="1" dirty="0" smtClean="0"/>
              <a:t> </a:t>
            </a:r>
            <a:endParaRPr lang="ru-RU" sz="2000" b="1" dirty="0"/>
          </a:p>
        </p:txBody>
      </p:sp>
      <p:sp>
        <p:nvSpPr>
          <p:cNvPr id="13" name="Прямоугольник 12"/>
          <p:cNvSpPr>
            <a:spLocks noChangeArrowheads="1"/>
          </p:cNvSpPr>
          <p:nvPr/>
        </p:nvSpPr>
        <p:spPr bwMode="auto">
          <a:xfrm>
            <a:off x="1547664" y="25460"/>
            <a:ext cx="5815775" cy="5232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b="1" dirty="0" smtClean="0">
                <a:solidFill>
                  <a:schemeClr val="tx1"/>
                </a:solidFill>
                <a:latin typeface="Plantagenet Cherokee" pitchFamily="18" charset="0"/>
              </a:rPr>
              <a:t>Soyuz-Apollo mission,</a:t>
            </a:r>
            <a:r>
              <a:rPr lang="ru-RU" sz="2800" b="1" dirty="0" smtClean="0">
                <a:solidFill>
                  <a:schemeClr val="tx1"/>
                </a:solidFill>
              </a:rPr>
              <a:t> 1975 </a:t>
            </a:r>
            <a:endParaRPr lang="ru-RU" sz="2800" b="1"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 descr="comparis.gif"/>
          <p:cNvPicPr>
            <a:picLocks noChangeAspect="1"/>
          </p:cNvPicPr>
          <p:nvPr/>
        </p:nvPicPr>
        <p:blipFill>
          <a:blip r:embed="rId2" cstate="print"/>
          <a:srcRect/>
          <a:stretch>
            <a:fillRect/>
          </a:stretch>
        </p:blipFill>
        <p:spPr bwMode="auto">
          <a:xfrm>
            <a:off x="3347864" y="450527"/>
            <a:ext cx="2676525" cy="3338513"/>
          </a:xfrm>
          <a:prstGeom prst="rect">
            <a:avLst/>
          </a:prstGeom>
          <a:noFill/>
          <a:ln w="9525">
            <a:noFill/>
            <a:miter lim="800000"/>
            <a:headEnd/>
            <a:tailEnd/>
          </a:ln>
        </p:spPr>
      </p:pic>
      <p:graphicFrame>
        <p:nvGraphicFramePr>
          <p:cNvPr id="8" name="Таблица 7"/>
          <p:cNvGraphicFramePr>
            <a:graphicFrameLocks noGrp="1"/>
          </p:cNvGraphicFramePr>
          <p:nvPr>
            <p:extLst>
              <p:ext uri="{D42A27DB-BD31-4B8C-83A1-F6EECF244321}">
                <p14:modId xmlns:p14="http://schemas.microsoft.com/office/powerpoint/2010/main" xmlns="" val="2102068872"/>
              </p:ext>
            </p:extLst>
          </p:nvPr>
        </p:nvGraphicFramePr>
        <p:xfrm>
          <a:off x="683568" y="3933056"/>
          <a:ext cx="8072438" cy="2529840"/>
        </p:xfrm>
        <a:graphic>
          <a:graphicData uri="http://schemas.openxmlformats.org/drawingml/2006/table">
            <a:tbl>
              <a:tblPr>
                <a:tableStyleId>{3C2FFA5D-87B4-456A-9821-1D502468CF0F}</a:tableStyleId>
              </a:tblPr>
              <a:tblGrid>
                <a:gridCol w="4000500"/>
                <a:gridCol w="4071938"/>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Did not prove optimistic expectations.</a:t>
                      </a:r>
                      <a:br>
                        <a:rPr lang="en-US" sz="1400" dirty="0" smtClean="0"/>
                      </a:br>
                      <a:r>
                        <a:rPr lang="en-US" sz="1400" dirty="0" smtClean="0"/>
                        <a:t>The development of astronautics in the U.S. slowed down twice:</a:t>
                      </a:r>
                    </a:p>
                    <a:p>
                      <a:pPr marL="0" marR="0" lvl="0" indent="457200" algn="l" defTabSz="914400" rtl="0" eaLnBrk="1" fontAlgn="base" latinLnBrk="0" hangingPunct="1">
                        <a:lnSpc>
                          <a:spcPct val="100000"/>
                        </a:lnSpc>
                        <a:spcBef>
                          <a:spcPct val="0"/>
                        </a:spcBef>
                        <a:spcAft>
                          <a:spcPct val="0"/>
                        </a:spcAft>
                        <a:buClrTx/>
                        <a:buSzTx/>
                        <a:buFontTx/>
                        <a:buNone/>
                        <a:tabLst/>
                      </a:pPr>
                      <a:r>
                        <a:rPr lang="en-US" sz="1400" dirty="0" smtClean="0"/>
                        <a:t>at the start of the project due to the premature failure of the single-carrier;</a:t>
                      </a:r>
                      <a:r>
                        <a:rPr lang="en-US" sz="1400" baseline="0" dirty="0" smtClean="0"/>
                        <a:t> </a:t>
                      </a:r>
                    </a:p>
                    <a:p>
                      <a:pPr marL="0" marR="0" lvl="0" indent="457200" algn="l" defTabSz="914400" rtl="0" eaLnBrk="1" fontAlgn="base" latinLnBrk="0" hangingPunct="1">
                        <a:lnSpc>
                          <a:spcPct val="100000"/>
                        </a:lnSpc>
                        <a:spcBef>
                          <a:spcPct val="0"/>
                        </a:spcBef>
                        <a:spcAft>
                          <a:spcPct val="0"/>
                        </a:spcAft>
                        <a:buClrTx/>
                        <a:buSzTx/>
                        <a:buFontTx/>
                        <a:buNone/>
                        <a:tabLst/>
                      </a:pPr>
                      <a:r>
                        <a:rPr lang="en-US" sz="1400" baseline="0" dirty="0" smtClean="0"/>
                        <a:t>and </a:t>
                      </a:r>
                      <a:r>
                        <a:rPr lang="en-US" sz="1400" dirty="0" smtClean="0"/>
                        <a:t>at the final stage due of technical inability to provide adequate system reliability.</a:t>
                      </a:r>
                      <a:br>
                        <a:rPr lang="en-US" sz="1400" dirty="0" smtClean="0"/>
                      </a:br>
                      <a:r>
                        <a:rPr lang="en-US" sz="1400" dirty="0" smtClean="0"/>
                        <a:t> </a:t>
                      </a:r>
                      <a:br>
                        <a:rPr lang="en-US" sz="1400" dirty="0" smtClean="0"/>
                      </a:br>
                      <a:r>
                        <a:rPr lang="en-US" sz="1400" dirty="0" smtClean="0"/>
                        <a:t>        120 successful flights have formed the current image of American and</a:t>
                      </a:r>
                      <a:r>
                        <a:rPr lang="en-US" sz="1400" baseline="0" dirty="0" smtClean="0"/>
                        <a:t> </a:t>
                      </a:r>
                      <a:r>
                        <a:rPr lang="en-US" sz="1400" dirty="0" smtClean="0"/>
                        <a:t>the world astronautics in a whole.</a:t>
                      </a:r>
                      <a:endParaRPr kumimoji="0" lang="ru-RU" sz="1400" b="1" i="0" u="none" strike="noStrike" cap="none" normalizeH="0" baseline="0" dirty="0" smtClean="0">
                        <a:ln>
                          <a:noFill/>
                        </a:ln>
                        <a:solidFill>
                          <a:schemeClr val="tx1"/>
                        </a:solidFill>
                        <a:effectLst/>
                        <a:latin typeface="Times New Roman" pitchFamily="18" charset="0"/>
                        <a:cs typeface="Calibri" pitchFamily="34"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Complete failure…</a:t>
                      </a:r>
                    </a:p>
                    <a:p>
                      <a:pPr marL="0" marR="0" lvl="0" indent="457200" algn="l" defTabSz="914400" rtl="0" eaLnBrk="1" fontAlgn="base" latinLnBrk="0" hangingPunct="1">
                        <a:lnSpc>
                          <a:spcPct val="100000"/>
                        </a:lnSpc>
                        <a:spcBef>
                          <a:spcPct val="0"/>
                        </a:spcBef>
                        <a:spcAft>
                          <a:spcPct val="0"/>
                        </a:spcAft>
                        <a:buClrTx/>
                        <a:buSzTx/>
                        <a:buFontTx/>
                        <a:buNone/>
                        <a:tabLst/>
                      </a:pPr>
                      <a:r>
                        <a:rPr lang="en-US" sz="1400" dirty="0" smtClean="0"/>
                        <a:t>Reasons:</a:t>
                      </a:r>
                      <a:br>
                        <a:rPr lang="en-US" sz="1400" dirty="0" smtClean="0"/>
                      </a:br>
                      <a:r>
                        <a:rPr lang="en-US" sz="1400" dirty="0" smtClean="0"/>
                        <a:t>         the project was accepted by the USSR Government despite the negative opinions of military and civilian specialists;</a:t>
                      </a:r>
                      <a:br>
                        <a:rPr lang="en-US" sz="1400" dirty="0" smtClean="0"/>
                      </a:br>
                      <a:r>
                        <a:rPr lang="en-US" sz="1400" dirty="0" smtClean="0"/>
                        <a:t>         payloads for the vehicle were determined only on paper.</a:t>
                      </a:r>
                      <a:br>
                        <a:rPr lang="en-US" sz="1400" dirty="0" smtClean="0"/>
                      </a:br>
                      <a:r>
                        <a:rPr lang="en-US" sz="1400" dirty="0" smtClean="0"/>
                        <a:t/>
                      </a:r>
                      <a:br>
                        <a:rPr lang="en-US" sz="1400" dirty="0" smtClean="0"/>
                      </a:br>
                      <a:r>
                        <a:rPr lang="en-US" sz="1400" dirty="0" smtClean="0"/>
                        <a:t>     Within the project super-heavy launch vehicle of a higher class  has been created, which is not in use nowadays because of the economic crisis.</a:t>
                      </a:r>
                      <a:endParaRPr kumimoji="0" lang="ru-RU" sz="1400" b="1" i="0" u="none" strike="noStrike" cap="none" normalizeH="0" baseline="0" dirty="0" smtClean="0">
                        <a:ln>
                          <a:noFill/>
                        </a:ln>
                        <a:solidFill>
                          <a:schemeClr val="tx1"/>
                        </a:solidFill>
                        <a:effectLst/>
                        <a:latin typeface="Times New Roman" pitchFamily="18" charset="0"/>
                        <a:cs typeface="Calibri" pitchFamily="34" charset="0"/>
                      </a:endParaRPr>
                    </a:p>
                  </a:txBody>
                  <a:tcPr marL="68580" marR="68580" marT="0" marB="0" horzOverflow="overflow"/>
                </a:tc>
              </a:tr>
              <a:tr h="0">
                <a:tc>
                  <a:txBody>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Calibri" pitchFamily="34" charset="0"/>
                      </a:endParaRPr>
                    </a:p>
                  </a:txBody>
                  <a:tcPr marL="68580" marR="68580" marT="0" marB="0" horzOverflow="overflow"/>
                </a:tc>
                <a:tc>
                  <a:txBody>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Calibri" pitchFamily="34" charset="0"/>
                      </a:endParaRPr>
                    </a:p>
                  </a:txBody>
                  <a:tcPr marL="68580" marR="68580" marT="0" marB="0" horzOverflow="overflow"/>
                </a:tc>
              </a:tr>
            </a:tbl>
          </a:graphicData>
        </a:graphic>
      </p:graphicFrame>
      <p:sp>
        <p:nvSpPr>
          <p:cNvPr id="9" name="Прямоугольник 3"/>
          <p:cNvSpPr>
            <a:spLocks noChangeArrowheads="1"/>
          </p:cNvSpPr>
          <p:nvPr/>
        </p:nvSpPr>
        <p:spPr bwMode="auto">
          <a:xfrm>
            <a:off x="683568" y="506085"/>
            <a:ext cx="1944216" cy="5232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800" b="1" dirty="0" smtClean="0">
                <a:solidFill>
                  <a:schemeClr val="tx1"/>
                </a:solidFill>
                <a:latin typeface="Plantagenet Cherokee" pitchFamily="18" charset="0"/>
                <a:cs typeface="Calibri" pitchFamily="34" charset="0"/>
              </a:rPr>
              <a:t>SHUTTLE</a:t>
            </a:r>
            <a:endParaRPr lang="ru-RU" sz="2800" dirty="0">
              <a:solidFill>
                <a:schemeClr val="tx1"/>
              </a:solidFill>
              <a:latin typeface="Times New Roman" pitchFamily="18" charset="0"/>
              <a:cs typeface="Calibri" pitchFamily="34" charset="0"/>
            </a:endParaRPr>
          </a:p>
        </p:txBody>
      </p:sp>
      <p:sp>
        <p:nvSpPr>
          <p:cNvPr id="10" name="Прямоугольник 4"/>
          <p:cNvSpPr>
            <a:spLocks noChangeArrowheads="1"/>
          </p:cNvSpPr>
          <p:nvPr/>
        </p:nvSpPr>
        <p:spPr bwMode="auto">
          <a:xfrm>
            <a:off x="6732240" y="506085"/>
            <a:ext cx="1452712" cy="5232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800" b="1" dirty="0" smtClean="0">
                <a:solidFill>
                  <a:schemeClr val="tx1"/>
                </a:solidFill>
                <a:latin typeface="Times New Roman" pitchFamily="18" charset="0"/>
                <a:cs typeface="Calibri" pitchFamily="34" charset="0"/>
              </a:rPr>
              <a:t>BURAN</a:t>
            </a:r>
            <a:endParaRPr lang="ru-RU" sz="2800" b="1" dirty="0">
              <a:solidFill>
                <a:schemeClr val="tx1"/>
              </a:solidFill>
              <a:latin typeface="Times New Roman" pitchFamily="18" charset="0"/>
              <a:cs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cstate="print"/>
          <a:srcRect/>
          <a:stretch>
            <a:fillRect/>
          </a:stretch>
        </p:blipFill>
        <p:spPr bwMode="auto">
          <a:xfrm>
            <a:off x="4932040" y="1772816"/>
            <a:ext cx="3971925" cy="4591050"/>
          </a:xfrm>
          <a:prstGeom prst="rect">
            <a:avLst/>
          </a:prstGeom>
          <a:noFill/>
          <a:ln w="9525">
            <a:noFill/>
            <a:miter lim="800000"/>
            <a:headEnd/>
            <a:tailEnd/>
          </a:ln>
        </p:spPr>
      </p:pic>
      <p:sp>
        <p:nvSpPr>
          <p:cNvPr id="7" name="Rectangle 2"/>
          <p:cNvSpPr>
            <a:spLocks noGrp="1" noChangeArrowheads="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r>
              <a:rPr lang="en-US" sz="2800" dirty="0">
                <a:solidFill>
                  <a:schemeClr val="tx1"/>
                </a:solidFill>
                <a:latin typeface="Plantagenet Cherokee" pitchFamily="18" charset="0"/>
              </a:rPr>
              <a:t>S</a:t>
            </a:r>
            <a:r>
              <a:rPr lang="en-US" sz="2800" dirty="0" smtClean="0">
                <a:solidFill>
                  <a:schemeClr val="tx1"/>
                </a:solidFill>
                <a:latin typeface="Plantagenet Cherokee" pitchFamily="18" charset="0"/>
              </a:rPr>
              <a:t>ituation </a:t>
            </a:r>
            <a:r>
              <a:rPr lang="en-US" sz="2800" dirty="0">
                <a:solidFill>
                  <a:schemeClr val="tx1"/>
                </a:solidFill>
                <a:latin typeface="Plantagenet Cherokee" pitchFamily="18" charset="0"/>
              </a:rPr>
              <a:t>in the country and the space </a:t>
            </a:r>
            <a:r>
              <a:rPr lang="en-US" sz="2800" dirty="0" smtClean="0">
                <a:solidFill>
                  <a:schemeClr val="tx1"/>
                </a:solidFill>
                <a:latin typeface="Plantagenet Cherokee" pitchFamily="18" charset="0"/>
              </a:rPr>
              <a:t>industry</a:t>
            </a:r>
            <a:br>
              <a:rPr lang="en-US" sz="2800" dirty="0" smtClean="0">
                <a:solidFill>
                  <a:schemeClr val="tx1"/>
                </a:solidFill>
                <a:latin typeface="Plantagenet Cherokee" pitchFamily="18" charset="0"/>
              </a:rPr>
            </a:br>
            <a:r>
              <a:rPr lang="en-US" sz="2800" dirty="0" smtClean="0">
                <a:solidFill>
                  <a:schemeClr val="tx1"/>
                </a:solidFill>
                <a:latin typeface="Plantagenet Cherokee" pitchFamily="18" charset="0"/>
              </a:rPr>
              <a:t>in </a:t>
            </a:r>
            <a:r>
              <a:rPr lang="en-US" sz="2800" dirty="0">
                <a:solidFill>
                  <a:schemeClr val="tx1"/>
                </a:solidFill>
                <a:latin typeface="Plantagenet Cherokee" pitchFamily="18" charset="0"/>
              </a:rPr>
              <a:t>1991</a:t>
            </a:r>
            <a:endParaRPr lang="ru-RU" sz="2800" dirty="0" smtClean="0">
              <a:solidFill>
                <a:schemeClr val="tx1"/>
              </a:solidFill>
            </a:endParaRPr>
          </a:p>
        </p:txBody>
      </p:sp>
      <p:sp>
        <p:nvSpPr>
          <p:cNvPr id="8" name="Rectangle 3"/>
          <p:cNvSpPr txBox="1">
            <a:spLocks noChangeArrowheads="1"/>
          </p:cNvSpPr>
          <p:nvPr/>
        </p:nvSpPr>
        <p:spPr bwMode="auto">
          <a:xfrm>
            <a:off x="457200" y="4005065"/>
            <a:ext cx="4248919" cy="23032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buFont typeface="Wingdings" pitchFamily="2" charset="2"/>
              <a:buChar char="Ø"/>
            </a:pPr>
            <a:r>
              <a:rPr lang="en-US" dirty="0">
                <a:solidFill>
                  <a:srgbClr val="FFFFFF"/>
                </a:solidFill>
                <a:latin typeface="Plantagenet Cherokee" pitchFamily="18" charset="0"/>
              </a:rPr>
              <a:t>f</a:t>
            </a:r>
            <a:r>
              <a:rPr lang="en-US" dirty="0" smtClean="0">
                <a:solidFill>
                  <a:srgbClr val="FFFFFF"/>
                </a:solidFill>
                <a:latin typeface="Plantagenet Cherokee" pitchFamily="18" charset="0"/>
              </a:rPr>
              <a:t>ight </a:t>
            </a:r>
            <a:r>
              <a:rPr lang="en-US" dirty="0">
                <a:solidFill>
                  <a:srgbClr val="FFFFFF"/>
                </a:solidFill>
                <a:latin typeface="Plantagenet Cherokee" pitchFamily="18" charset="0"/>
              </a:rPr>
              <a:t>Communists </a:t>
            </a:r>
            <a:r>
              <a:rPr lang="en-US" dirty="0" smtClean="0">
                <a:solidFill>
                  <a:srgbClr val="FFFFFF"/>
                </a:solidFill>
                <a:latin typeface="Plantagenet Cherokee" pitchFamily="18" charset="0"/>
              </a:rPr>
              <a:t>vs. Democrats</a:t>
            </a:r>
          </a:p>
          <a:p>
            <a:pPr marL="342900" indent="-342900">
              <a:buFont typeface="Wingdings" pitchFamily="2" charset="2"/>
              <a:buChar char="Ø"/>
            </a:pPr>
            <a:r>
              <a:rPr lang="en-US" dirty="0">
                <a:solidFill>
                  <a:srgbClr val="FFFFFF"/>
                </a:solidFill>
                <a:latin typeface="Plantagenet Cherokee" pitchFamily="18" charset="0"/>
              </a:rPr>
              <a:t>t</a:t>
            </a:r>
            <a:r>
              <a:rPr lang="en-US" dirty="0" smtClean="0">
                <a:solidFill>
                  <a:srgbClr val="FFFFFF"/>
                </a:solidFill>
                <a:latin typeface="Plantagenet Cherokee" pitchFamily="18" charset="0"/>
              </a:rPr>
              <a:t>he </a:t>
            </a:r>
            <a:r>
              <a:rPr lang="en-US" dirty="0">
                <a:solidFill>
                  <a:srgbClr val="FFFFFF"/>
                </a:solidFill>
                <a:latin typeface="Plantagenet Cherokee" pitchFamily="18" charset="0"/>
              </a:rPr>
              <a:t>economic </a:t>
            </a:r>
            <a:r>
              <a:rPr lang="en-US" dirty="0" smtClean="0">
                <a:solidFill>
                  <a:srgbClr val="FFFFFF"/>
                </a:solidFill>
                <a:latin typeface="Plantagenet Cherokee" pitchFamily="18" charset="0"/>
              </a:rPr>
              <a:t>crisis and threat </a:t>
            </a:r>
            <a:r>
              <a:rPr lang="en-US" dirty="0">
                <a:solidFill>
                  <a:srgbClr val="FFFFFF"/>
                </a:solidFill>
                <a:latin typeface="Plantagenet Cherokee" pitchFamily="18" charset="0"/>
              </a:rPr>
              <a:t>of </a:t>
            </a:r>
            <a:r>
              <a:rPr lang="en-US" dirty="0" smtClean="0">
                <a:solidFill>
                  <a:srgbClr val="FFFFFF"/>
                </a:solidFill>
                <a:latin typeface="Plantagenet Cherokee" pitchFamily="18" charset="0"/>
              </a:rPr>
              <a:t>famine</a:t>
            </a:r>
          </a:p>
          <a:p>
            <a:pPr marL="342900" indent="-342900">
              <a:buFont typeface="Wingdings" pitchFamily="2" charset="2"/>
              <a:buChar char="Ø"/>
            </a:pPr>
            <a:r>
              <a:rPr lang="en-US" dirty="0">
                <a:solidFill>
                  <a:srgbClr val="FFFFFF"/>
                </a:solidFill>
                <a:latin typeface="Plantagenet Cherokee" pitchFamily="18" charset="0"/>
              </a:rPr>
              <a:t>t</a:t>
            </a:r>
            <a:r>
              <a:rPr lang="en-US" dirty="0" smtClean="0">
                <a:solidFill>
                  <a:srgbClr val="FFFFFF"/>
                </a:solidFill>
                <a:latin typeface="Plantagenet Cherokee" pitchFamily="18" charset="0"/>
              </a:rPr>
              <a:t>he </a:t>
            </a:r>
            <a:r>
              <a:rPr lang="en-US" dirty="0">
                <a:solidFill>
                  <a:srgbClr val="FFFFFF"/>
                </a:solidFill>
                <a:latin typeface="Plantagenet Cherokee" pitchFamily="18" charset="0"/>
              </a:rPr>
              <a:t>prosecution </a:t>
            </a:r>
            <a:r>
              <a:rPr lang="en-US" dirty="0" smtClean="0">
                <a:solidFill>
                  <a:srgbClr val="FFFFFF"/>
                </a:solidFill>
                <a:latin typeface="Plantagenet Cherokee" pitchFamily="18" charset="0"/>
              </a:rPr>
              <a:t>on unjustified funds consumption</a:t>
            </a:r>
          </a:p>
          <a:p>
            <a:pPr marL="342900" indent="-342900">
              <a:buFont typeface="Wingdings" pitchFamily="2" charset="2"/>
              <a:buChar char="Ø"/>
            </a:pPr>
            <a:r>
              <a:rPr lang="en-US" dirty="0">
                <a:solidFill>
                  <a:srgbClr val="FFFFFF"/>
                </a:solidFill>
                <a:latin typeface="Plantagenet Cherokee" pitchFamily="18" charset="0"/>
              </a:rPr>
              <a:t>s</a:t>
            </a:r>
            <a:r>
              <a:rPr lang="en-US" dirty="0" smtClean="0">
                <a:solidFill>
                  <a:srgbClr val="FFFFFF"/>
                </a:solidFill>
                <a:latin typeface="Plantagenet Cherokee" pitchFamily="18" charset="0"/>
              </a:rPr>
              <a:t>pecialists, who are </a:t>
            </a:r>
            <a:r>
              <a:rPr lang="en-US" dirty="0">
                <a:solidFill>
                  <a:srgbClr val="FFFFFF"/>
                </a:solidFill>
                <a:latin typeface="Plantagenet Cherokee" pitchFamily="18" charset="0"/>
              </a:rPr>
              <a:t>interested </a:t>
            </a:r>
            <a:r>
              <a:rPr lang="en-US" dirty="0" smtClean="0">
                <a:solidFill>
                  <a:srgbClr val="FFFFFF"/>
                </a:solidFill>
                <a:latin typeface="Plantagenet Cherokee" pitchFamily="18" charset="0"/>
              </a:rPr>
              <a:t>in aeronautics development, are trying to be united</a:t>
            </a:r>
            <a:endParaRPr lang="en-US" dirty="0">
              <a:solidFill>
                <a:srgbClr val="FFFFFF"/>
              </a:solidFill>
              <a:latin typeface="Plantagenet Cheroke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WScan00034"/>
          <p:cNvPicPr>
            <a:picLocks noChangeAspect="1" noChangeArrowheads="1"/>
          </p:cNvPicPr>
          <p:nvPr/>
        </p:nvPicPr>
        <p:blipFill>
          <a:blip r:embed="rId3" cstate="print"/>
          <a:srcRect/>
          <a:stretch>
            <a:fillRect/>
          </a:stretch>
        </p:blipFill>
        <p:spPr bwMode="auto">
          <a:xfrm>
            <a:off x="5364163" y="1196975"/>
            <a:ext cx="3292475" cy="4248150"/>
          </a:xfrm>
          <a:prstGeom prst="rect">
            <a:avLst/>
          </a:prstGeom>
          <a:noFill/>
          <a:ln w="19050">
            <a:solidFill>
              <a:srgbClr val="000080"/>
            </a:solidFill>
            <a:miter lim="800000"/>
            <a:headEnd/>
            <a:tailEnd/>
          </a:ln>
          <a:effectLst>
            <a:outerShdw dist="107763" dir="2700000" algn="ctr" rotWithShape="0">
              <a:schemeClr val="tx1">
                <a:alpha val="50000"/>
              </a:schemeClr>
            </a:outerShdw>
          </a:effectLst>
        </p:spPr>
      </p:pic>
      <p:pic>
        <p:nvPicPr>
          <p:cNvPr id="15364" name="Picture 4" descr="SWScan00035"/>
          <p:cNvPicPr>
            <a:picLocks noChangeAspect="1" noChangeArrowheads="1"/>
          </p:cNvPicPr>
          <p:nvPr/>
        </p:nvPicPr>
        <p:blipFill>
          <a:blip r:embed="rId4" cstate="print"/>
          <a:srcRect/>
          <a:stretch>
            <a:fillRect/>
          </a:stretch>
        </p:blipFill>
        <p:spPr bwMode="auto">
          <a:xfrm>
            <a:off x="4284663" y="4365625"/>
            <a:ext cx="3289300" cy="1152525"/>
          </a:xfrm>
          <a:prstGeom prst="rect">
            <a:avLst/>
          </a:prstGeom>
          <a:noFill/>
          <a:ln w="19050">
            <a:solidFill>
              <a:srgbClr val="000080"/>
            </a:solidFill>
            <a:miter lim="800000"/>
            <a:headEnd/>
            <a:tailEnd/>
          </a:ln>
          <a:effectLst>
            <a:outerShdw dist="107763" dir="2700000" algn="ctr" rotWithShape="0">
              <a:schemeClr val="tx1">
                <a:alpha val="50000"/>
              </a:schemeClr>
            </a:outerShdw>
          </a:effectLst>
        </p:spPr>
      </p:pic>
      <p:pic>
        <p:nvPicPr>
          <p:cNvPr id="15365" name="Picture 5" descr="SWScan00010"/>
          <p:cNvPicPr>
            <a:picLocks noChangeAspect="1" noChangeArrowheads="1"/>
          </p:cNvPicPr>
          <p:nvPr/>
        </p:nvPicPr>
        <p:blipFill>
          <a:blip r:embed="rId5" cstate="print"/>
          <a:srcRect r="-348"/>
          <a:stretch>
            <a:fillRect/>
          </a:stretch>
        </p:blipFill>
        <p:spPr bwMode="auto">
          <a:xfrm>
            <a:off x="523875" y="1182688"/>
            <a:ext cx="3111500" cy="4406900"/>
          </a:xfrm>
          <a:prstGeom prst="rect">
            <a:avLst/>
          </a:prstGeom>
          <a:noFill/>
          <a:ln w="19050">
            <a:solidFill>
              <a:srgbClr val="000080"/>
            </a:solidFill>
            <a:miter lim="800000"/>
            <a:headEnd/>
            <a:tailEnd/>
          </a:ln>
          <a:effectLst>
            <a:outerShdw dist="107763" dir="2700000" algn="ctr" rotWithShape="0">
              <a:schemeClr val="tx1">
                <a:alpha val="50000"/>
              </a:schemeClr>
            </a:outerShdw>
          </a:effectLst>
        </p:spPr>
      </p:pic>
      <p:sp>
        <p:nvSpPr>
          <p:cNvPr id="9" name="Rectangle 2"/>
          <p:cNvSpPr>
            <a:spLocks noGrp="1" noChangeArrowheads="1"/>
          </p:cNvSpPr>
          <p:nvPr>
            <p:ph type="title"/>
          </p:nvPr>
        </p:nvSpPr>
        <p:spPr>
          <a:xfrm>
            <a:off x="457200" y="332656"/>
            <a:ext cx="8229600" cy="432048"/>
          </a:xfrm>
        </p:spPr>
        <p:txBody>
          <a:bodyPr/>
          <a:lstStyle/>
          <a:p>
            <a:pPr eaLnBrk="1" hangingPunct="1"/>
            <a:r>
              <a:rPr lang="en-US" sz="2800" kern="1200" dirty="0">
                <a:solidFill>
                  <a:schemeClr val="tx1"/>
                </a:solidFill>
                <a:latin typeface="Plantagenet Cherokee" pitchFamily="18" charset="0"/>
                <a:ea typeface="+mn-ea"/>
                <a:cs typeface="+mn-cs"/>
              </a:rPr>
              <a:t>Results of Activities of the Working Team</a:t>
            </a:r>
            <a:endParaRPr lang="ru-RU" sz="2800" kern="1200" dirty="0">
              <a:solidFill>
                <a:schemeClr val="tx1"/>
              </a:solidFill>
              <a:latin typeface="Plantagenet Cherokee" pitchFamily="18" charset="0"/>
              <a:ea typeface="+mn-ea"/>
              <a:cs typeface="+mn-cs"/>
            </a:endParaRPr>
          </a:p>
        </p:txBody>
      </p:sp>
      <p:sp>
        <p:nvSpPr>
          <p:cNvPr id="11" name="Rectangle 7"/>
          <p:cNvSpPr txBox="1">
            <a:spLocks noChangeArrowheads="1"/>
          </p:cNvSpPr>
          <p:nvPr/>
        </p:nvSpPr>
        <p:spPr bwMode="auto">
          <a:xfrm>
            <a:off x="4781872" y="6021065"/>
            <a:ext cx="4038600" cy="5032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algn="ctr" defTabSz="914400" rtl="0" eaLnBrk="1" fontAlgn="base" latinLnBrk="0" hangingPunct="1">
              <a:spcBef>
                <a:spcPct val="0"/>
              </a:spcBef>
              <a:spcAft>
                <a:spcPct val="0"/>
              </a:spcAft>
              <a:buClr>
                <a:schemeClr val="hlink"/>
              </a:buClr>
              <a:buSzPct val="60000"/>
              <a:tabLst/>
              <a:defRPr/>
            </a:pPr>
            <a:r>
              <a:rPr kumimoji="0" lang="en-US" sz="14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On 25th February 1992</a:t>
            </a:r>
          </a:p>
          <a:p>
            <a:pPr marL="0" marR="0" lvl="0" algn="ctr" defTabSz="914400" rtl="0" eaLnBrk="1" fontAlgn="base" latinLnBrk="0" hangingPunct="1">
              <a:spcBef>
                <a:spcPct val="0"/>
              </a:spcBef>
              <a:spcAft>
                <a:spcPct val="0"/>
              </a:spcAft>
              <a:buClr>
                <a:schemeClr val="hlink"/>
              </a:buClr>
              <a:buSzPct val="60000"/>
              <a:tabLst/>
              <a:defRPr/>
            </a:pPr>
            <a:r>
              <a:rPr kumimoji="0" lang="en-US" sz="14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was formed </a:t>
            </a:r>
            <a:r>
              <a:rPr kumimoji="0" lang="ru-RU" sz="14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 </a:t>
            </a:r>
            <a:r>
              <a:rPr kumimoji="0" lang="en-US" sz="1400" b="0" i="0" u="none" strike="noStrike" kern="1200" cap="none" spc="0" normalizeH="0" baseline="0" noProof="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Russian Space Agency</a:t>
            </a:r>
            <a:endParaRPr kumimoji="0" lang="ru-RU"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Plantagenet Cherokee" pitchFamily="18" charset="0"/>
              <a:ea typeface="+mn-ea"/>
              <a:cs typeface="+mn-cs"/>
            </a:endParaRPr>
          </a:p>
        </p:txBody>
      </p:sp>
      <p:sp>
        <p:nvSpPr>
          <p:cNvPr id="12" name="Rectangle 8"/>
          <p:cNvSpPr txBox="1">
            <a:spLocks noChangeArrowheads="1"/>
          </p:cNvSpPr>
          <p:nvPr/>
        </p:nvSpPr>
        <p:spPr bwMode="auto">
          <a:xfrm>
            <a:off x="54297" y="5805264"/>
            <a:ext cx="4038600" cy="79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algn="ctr" defTabSz="914400" rtl="0" eaLnBrk="1" fontAlgn="base" latinLnBrk="0" hangingPunct="1">
              <a:spcBef>
                <a:spcPct val="0"/>
              </a:spcBef>
              <a:spcAft>
                <a:spcPct val="0"/>
              </a:spcAft>
              <a:buClr>
                <a:schemeClr val="hlink"/>
              </a:buClr>
              <a:buSzPct val="60000"/>
              <a:tabLst/>
              <a:defRPr/>
            </a:pPr>
            <a:r>
              <a:rPr kumimoji="0" lang="en-US" sz="1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On December 1991 was signed an </a:t>
            </a:r>
          </a:p>
          <a:p>
            <a:pPr marL="0" marR="0" lvl="0" algn="ctr" defTabSz="914400" rtl="0" eaLnBrk="1" fontAlgn="base" latinLnBrk="0" hangingPunct="1">
              <a:spcBef>
                <a:spcPct val="0"/>
              </a:spcBef>
              <a:spcAft>
                <a:spcPct val="0"/>
              </a:spcAft>
              <a:buClr>
                <a:schemeClr val="hlink"/>
              </a:buClr>
              <a:buSzPct val="60000"/>
              <a:tabLst/>
              <a:defRPr/>
            </a:pPr>
            <a:r>
              <a:rPr kumimoji="0" lang="en-US" sz="1400" b="0" i="0" u="none" strike="noStrike" kern="1200" cap="none" spc="0" normalizeH="0" baseline="0" noProof="0" dirty="0" smtClean="0">
                <a:ln>
                  <a:noFill/>
                </a:ln>
                <a:solidFill>
                  <a:schemeClr val="tx1"/>
                </a:solidFill>
                <a:effectLst>
                  <a:outerShdw blurRad="38100" dist="38100" dir="2700000" algn="tl">
                    <a:srgbClr val="000000"/>
                  </a:outerShdw>
                </a:effectLst>
                <a:uLnTx/>
                <a:uFillTx/>
                <a:latin typeface="Plantagenet Cherokee" pitchFamily="18" charset="0"/>
                <a:ea typeface="+mn-ea"/>
                <a:cs typeface="+mn-cs"/>
              </a:rPr>
              <a:t>Agreement on Space collaboration with CIS countries</a:t>
            </a:r>
            <a:endParaRPr kumimoji="0" lang="ru-RU"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Plantagenet Cherokee" pitchFamily="18" charset="0"/>
              <a:ea typeface="+mn-ea"/>
              <a:cs typeface="+mn-c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Глобус">
  <a:themeElements>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Глобус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Глобус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Глобус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Глобус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Глобус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Глобус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Глобус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Глобус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Curtain Call</Template>
  <TotalTime>6314</TotalTime>
  <Words>2220</Words>
  <Application>Microsoft Office PowerPoint</Application>
  <PresentationFormat>Экран (4:3)</PresentationFormat>
  <Paragraphs>480</Paragraphs>
  <Slides>55</Slides>
  <Notes>31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55</vt:i4>
      </vt:variant>
    </vt:vector>
  </HeadingPairs>
  <TitlesOfParts>
    <vt:vector size="57" baseType="lpstr">
      <vt:lpstr>Глобус</vt:lpstr>
      <vt:lpstr>CorelDRAW</vt:lpstr>
      <vt:lpstr>Слайд 1</vt:lpstr>
      <vt:lpstr>Слайд 2</vt:lpstr>
      <vt:lpstr>Слайд 3</vt:lpstr>
      <vt:lpstr>Слайд 4</vt:lpstr>
      <vt:lpstr>Слайд 5</vt:lpstr>
      <vt:lpstr>Слайд 6</vt:lpstr>
      <vt:lpstr>Слайд 7</vt:lpstr>
      <vt:lpstr>Situation in the country and the space industry in 1991</vt:lpstr>
      <vt:lpstr>Results of Activities of the Working Team</vt:lpstr>
      <vt:lpstr>Law of Russian Federation On space activities</vt:lpstr>
      <vt:lpstr>Слайд 11</vt:lpstr>
      <vt:lpstr>Слайд 12</vt:lpstr>
      <vt:lpstr>Слайд 13</vt:lpstr>
      <vt:lpstr>Space potential of Russia</vt:lpstr>
      <vt:lpstr>Слайд 15</vt:lpstr>
      <vt:lpstr>Слайд 16</vt:lpstr>
      <vt:lpstr>Слайд 17</vt:lpstr>
      <vt:lpstr>Слайд 18</vt:lpstr>
      <vt:lpstr>Слайд 19</vt:lpstr>
      <vt:lpstr>Слайд 20</vt:lpstr>
      <vt:lpstr>Слайд 21</vt:lpstr>
      <vt:lpstr>Слайд 22</vt:lpstr>
      <vt:lpstr>Слайд 23</vt:lpstr>
      <vt:lpstr>Development of national GLONASS satellite navigation system  is a major political priority today.</vt:lpstr>
      <vt:lpstr>Слайд 25</vt:lpstr>
      <vt:lpstr>Place and role of Russian astronautics</vt:lpstr>
      <vt:lpstr>Perspectives of Russian aeronautics</vt:lpstr>
      <vt:lpstr>Слайд 28</vt:lpstr>
      <vt:lpstr>Слайд 29</vt:lpstr>
      <vt:lpstr>Слайд 30</vt:lpstr>
      <vt:lpstr>Слайд 31</vt:lpstr>
      <vt:lpstr>Слайд 32</vt:lpstr>
      <vt:lpstr>Слайд 33</vt:lpstr>
      <vt:lpstr>Слайд 34</vt:lpstr>
      <vt:lpstr>Perspective Launch Vehicles “Rus” family</vt:lpstr>
      <vt:lpstr>Слайд 36</vt:lpstr>
      <vt:lpstr>One of major priorities is to  create an image of piloted aeronautics in Russia after MKS </vt:lpstr>
      <vt:lpstr>Perspective Transport  Piloted Spacecraft</vt:lpstr>
      <vt:lpstr>Слайд 39</vt:lpstr>
      <vt:lpstr>Слайд 40</vt:lpstr>
      <vt:lpstr>Слайд 41</vt:lpstr>
      <vt:lpstr>Слайд 42</vt:lpstr>
      <vt:lpstr>Solar System</vt:lpstr>
      <vt:lpstr>Слайд 44</vt:lpstr>
      <vt:lpstr>Family of the observatories:</vt:lpstr>
      <vt:lpstr>Слайд 46</vt:lpstr>
      <vt:lpstr>And finally– the most comlex projects of our century</vt:lpstr>
      <vt:lpstr>Слайд 48</vt:lpstr>
      <vt:lpstr>Слайд 49</vt:lpstr>
      <vt:lpstr>Слайд 50</vt:lpstr>
      <vt:lpstr>Слайд 51</vt:lpstr>
      <vt:lpstr>SKOLKOVO</vt:lpstr>
      <vt:lpstr>Слайд 53</vt:lpstr>
      <vt:lpstr>Слайд 54</vt:lpstr>
      <vt:lpstr>Слайд 55</vt:lpstr>
    </vt:vector>
  </TitlesOfParts>
  <Company>ISP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Иван Моисеев</dc:creator>
  <cp:lastModifiedBy>IM</cp:lastModifiedBy>
  <cp:revision>234</cp:revision>
  <dcterms:created xsi:type="dcterms:W3CDTF">2007-05-23T16:29:41Z</dcterms:created>
  <dcterms:modified xsi:type="dcterms:W3CDTF">2011-08-27T13:27:02Z</dcterms:modified>
</cp:coreProperties>
</file>